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58" r:id="rId4"/>
    <p:sldId id="261" r:id="rId5"/>
    <p:sldId id="263" r:id="rId6"/>
    <p:sldId id="331" r:id="rId7"/>
    <p:sldId id="265" r:id="rId8"/>
    <p:sldId id="267" r:id="rId9"/>
    <p:sldId id="326" r:id="rId10"/>
    <p:sldId id="268" r:id="rId11"/>
    <p:sldId id="269" r:id="rId12"/>
    <p:sldId id="270" r:id="rId13"/>
    <p:sldId id="332" r:id="rId14"/>
    <p:sldId id="272" r:id="rId15"/>
    <p:sldId id="273" r:id="rId16"/>
    <p:sldId id="333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74" r:id="rId33"/>
    <p:sldId id="292" r:id="rId34"/>
    <p:sldId id="293" r:id="rId35"/>
    <p:sldId id="294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9" r:id="rId57"/>
    <p:sldId id="320" r:id="rId58"/>
    <p:sldId id="321" r:id="rId59"/>
    <p:sldId id="322" r:id="rId60"/>
    <p:sldId id="323" r:id="rId61"/>
    <p:sldId id="324" r:id="rId62"/>
    <p:sldId id="325" r:id="rId6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875"/>
    <a:srgbClr val="D9BD97"/>
    <a:srgbClr val="BBA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4"/>
    <p:restoredTop sz="84396" autoAdjust="0"/>
  </p:normalViewPr>
  <p:slideViewPr>
    <p:cSldViewPr snapToGrid="0" snapToObjects="1">
      <p:cViewPr varScale="1">
        <p:scale>
          <a:sx n="66" d="100"/>
          <a:sy n="66" d="100"/>
        </p:scale>
        <p:origin x="-224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3F45F-8A26-B74C-BF66-35AA6546CB04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6B52F-6C94-664E-B804-9B89ACB3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163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397144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Relationship Id="rId3" Type="http://schemas.openxmlformats.org/officeDocument/2006/relationships/hyperlink" Target="http://www.rcsb.org/pdb/statistics/holdings.do" TargetMode="Externa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3717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176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2714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8521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0864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647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344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504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7735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664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5718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176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8480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159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0939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455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6142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0474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5051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6028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2526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8180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734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7581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923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264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hf hdr="0" ftr="0" dt="0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cdewey@biostat.wisc.edu?subject=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gif"/><Relationship Id="rId6" Type="http://schemas.openxmlformats.org/officeDocument/2006/relationships/image" Target="../media/image50.jpeg"/><Relationship Id="rId7" Type="http://schemas.openxmlformats.org/officeDocument/2006/relationships/image" Target="../media/image51.jpeg"/><Relationship Id="rId8" Type="http://schemas.openxmlformats.org/officeDocument/2006/relationships/image" Target="../media/image52.jpeg"/><Relationship Id="rId9" Type="http://schemas.openxmlformats.org/officeDocument/2006/relationships/image" Target="../media/image53.jpeg"/><Relationship Id="rId10" Type="http://schemas.openxmlformats.org/officeDocument/2006/relationships/hyperlink" Target="http://www.ncbi.nlm.nih.gov" TargetMode="External"/><Relationship Id="rId11" Type="http://schemas.openxmlformats.org/officeDocument/2006/relationships/hyperlink" Target="http://genome.ucsc.edu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Molecular Biology 101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lvl="0" indent="0" algn="ctr">
              <a:spcBef>
                <a:spcPts val="2100"/>
              </a:spcBef>
              <a:buClr>
                <a:srgbClr val="011279"/>
              </a:buClr>
              <a:buSzTx/>
              <a:buFont typeface="Times New Roman"/>
              <a:buNone/>
              <a:defRPr sz="1800"/>
            </a:pPr>
            <a:r>
              <a:rPr sz="3200" dirty="0"/>
              <a:t>Fall </a:t>
            </a:r>
            <a:r>
              <a:rPr sz="3200" dirty="0" smtClean="0"/>
              <a:t>201</a:t>
            </a:r>
            <a:r>
              <a:rPr lang="en-US" sz="3200" dirty="0"/>
              <a:t>7</a:t>
            </a:r>
            <a:endParaRPr sz="3200" dirty="0"/>
          </a:p>
          <a:p>
            <a:pPr marL="40639" lvl="0" indent="0" algn="ctr">
              <a:spcBef>
                <a:spcPts val="2100"/>
              </a:spcBef>
              <a:buClr>
                <a:srgbClr val="011279"/>
              </a:buClr>
              <a:buSzTx/>
              <a:buFont typeface="Times New Roman"/>
              <a:buNone/>
              <a:defRPr sz="1800"/>
            </a:pPr>
            <a:r>
              <a:rPr sz="3200" dirty="0"/>
              <a:t>BMI/CS 576</a:t>
            </a:r>
          </a:p>
          <a:p>
            <a:pPr marL="40639" lvl="0" indent="0" algn="ctr">
              <a:spcBef>
                <a:spcPts val="2100"/>
              </a:spcBef>
              <a:buClr>
                <a:srgbClr val="011279"/>
              </a:buClr>
              <a:buSzTx/>
              <a:buFont typeface="Times New Roman"/>
              <a:buNone/>
              <a:defRPr sz="1800"/>
            </a:pPr>
            <a:r>
              <a:rPr sz="3200" dirty="0"/>
              <a:t>www.biostat.wisc.edu/bmi576/</a:t>
            </a:r>
          </a:p>
          <a:p>
            <a:pPr marL="40639" lvl="0" indent="0" algn="ctr">
              <a:spcBef>
                <a:spcPts val="2100"/>
              </a:spcBef>
              <a:buClr>
                <a:srgbClr val="011279"/>
              </a:buClr>
              <a:buSzTx/>
              <a:buFont typeface="Times New Roman"/>
              <a:buNone/>
              <a:defRPr sz="1800"/>
            </a:pPr>
            <a:r>
              <a:rPr lang="en-US" sz="3200" dirty="0" smtClean="0"/>
              <a:t>Irene Ong</a:t>
            </a:r>
            <a:endParaRPr sz="3200" dirty="0"/>
          </a:p>
          <a:p>
            <a:pPr marL="40639" lvl="0" indent="0" algn="ctr">
              <a:spcBef>
                <a:spcPts val="2100"/>
              </a:spcBef>
              <a:buClr>
                <a:srgbClr val="011279"/>
              </a:buClr>
              <a:buSzTx/>
              <a:buFont typeface="Times New Roman"/>
              <a:buNone/>
              <a:defRPr sz="1800"/>
            </a:pPr>
            <a:r>
              <a:rPr lang="en-US" sz="3200" u="sng" dirty="0">
                <a:hlinkClick r:id="rId2"/>
              </a:rPr>
              <a:t>i</a:t>
            </a:r>
            <a:r>
              <a:rPr lang="en-US" sz="3200" u="sng" dirty="0" smtClean="0">
                <a:hlinkClick r:id="rId2"/>
              </a:rPr>
              <a:t>rene.ong</a:t>
            </a:r>
            <a:r>
              <a:rPr sz="3200" u="sng" dirty="0" smtClean="0">
                <a:hlinkClick r:id="rId2"/>
              </a:rPr>
              <a:t>@</a:t>
            </a:r>
            <a:r>
              <a:rPr sz="3200" u="sng" dirty="0">
                <a:hlinkClick r:id="rId2"/>
              </a:rPr>
              <a:t>wisc.edu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replicati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733" y="650239"/>
            <a:ext cx="10945707" cy="781417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6023850" y="8642491"/>
            <a:ext cx="682931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rPr sz="2400"/>
              <a:t>image from the DOE Human Genome Program</a:t>
            </a:r>
          </a:p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rPr sz="2400"/>
              <a:t>http://www.ornl.gov/hgmis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DN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733" y="650239"/>
            <a:ext cx="11054081" cy="785932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6096099" y="8714740"/>
            <a:ext cx="682931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rPr sz="2400"/>
              <a:t>image from the DOE Human Genome Program</a:t>
            </a:r>
          </a:p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rPr sz="2400"/>
              <a:t>http://www.ornl.gov/hgmis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Chromosomes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lvl="0" indent="-417830" defTabSz="549148">
              <a:spcBef>
                <a:spcPts val="3900"/>
              </a:spcBef>
              <a:defRPr sz="1800"/>
            </a:pPr>
            <a:r>
              <a:rPr sz="3384"/>
              <a:t>DNA is packaged into individual chromosomes (along with proteins)</a:t>
            </a:r>
          </a:p>
          <a:p>
            <a:pPr marL="417830" lvl="0" indent="-417830" defTabSz="549148">
              <a:spcBef>
                <a:spcPts val="3900"/>
              </a:spcBef>
              <a:defRPr sz="1800"/>
            </a:pPr>
            <a:endParaRPr sz="3384"/>
          </a:p>
          <a:p>
            <a:pPr marL="521690" lvl="0" indent="-483488" defTabSz="549148">
              <a:spcBef>
                <a:spcPts val="3900"/>
              </a:spcBef>
              <a:buClr>
                <a:srgbClr val="011279"/>
              </a:buClr>
              <a:buSzPct val="100000"/>
              <a:buFont typeface="Times New Roman"/>
              <a:defRPr sz="1800"/>
            </a:pPr>
            <a:r>
              <a:rPr sz="3384"/>
              <a:t>prokaryotes (single-celled organisms lacking nuclei) typically have a single circular chromosome</a:t>
            </a:r>
          </a:p>
          <a:p>
            <a:pPr marL="417830" lvl="0" indent="-417830" defTabSz="549148">
              <a:spcBef>
                <a:spcPts val="3900"/>
              </a:spcBef>
              <a:defRPr sz="1800"/>
            </a:pPr>
            <a:endParaRPr sz="3384"/>
          </a:p>
          <a:p>
            <a:pPr marL="521690" lvl="0" indent="-483488" defTabSz="549148">
              <a:spcBef>
                <a:spcPts val="3900"/>
              </a:spcBef>
              <a:buClr>
                <a:srgbClr val="011279"/>
              </a:buClr>
              <a:buSzPct val="100000"/>
              <a:buFont typeface="Times New Roman"/>
              <a:defRPr sz="1800"/>
            </a:pPr>
            <a:r>
              <a:rPr sz="3384"/>
              <a:t>eukaryotes (organisms with nuclei) have a species-specific number of linear chromosomes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na-packs-into-mitotic-chromoso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5" y="78502"/>
            <a:ext cx="12739745" cy="965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71612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1264355" y="1896533"/>
            <a:ext cx="10891521" cy="704426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Human Chromosomes</a:t>
            </a:r>
          </a:p>
        </p:txBody>
      </p:sp>
      <p:pic>
        <p:nvPicPr>
          <p:cNvPr id="158" name="karyoty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2346" y="2492586"/>
            <a:ext cx="9726508" cy="5825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Genomes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the term genome refers to the complete complement of DNA for a given species</a:t>
            </a:r>
          </a:p>
          <a:p>
            <a:pPr lvl="0">
              <a:defRPr sz="1800"/>
            </a:pPr>
            <a:r>
              <a:rPr sz="3600"/>
              <a:t>the human genome consists of 46 chromosomes (23 pairs)</a:t>
            </a:r>
          </a:p>
          <a:p>
            <a:pPr lvl="0">
              <a:defRPr sz="1800"/>
            </a:pPr>
            <a:r>
              <a:rPr sz="3600"/>
              <a:t>every cell (except sex cells and mature red blood cells) contains the complete genome of an organism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952500" y="132218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The Central Dogma</a:t>
            </a:r>
          </a:p>
        </p:txBody>
      </p:sp>
      <p:pic>
        <p:nvPicPr>
          <p:cNvPr id="86" name="DNA-RNA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973" y="1914595"/>
            <a:ext cx="8202508" cy="74055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85578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912903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 dirty="0"/>
              <a:t>Examples of proteins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graphicFrame>
        <p:nvGraphicFramePr>
          <p:cNvPr id="183" name="Table 183"/>
          <p:cNvGraphicFramePr/>
          <p:nvPr>
            <p:extLst>
              <p:ext uri="{D42A27DB-BD31-4B8C-83A1-F6EECF244321}">
                <p14:modId xmlns:p14="http://schemas.microsoft.com/office/powerpoint/2010/main" val="3086246957"/>
              </p:ext>
            </p:extLst>
          </p:nvPr>
        </p:nvGraphicFramePr>
        <p:xfrm>
          <a:off x="596053" y="1662075"/>
          <a:ext cx="11787293" cy="788585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541893"/>
                <a:gridCol w="7245400"/>
              </a:tblGrid>
              <a:tr h="765179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b="1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Protein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b="1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Role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73205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alpha-keratin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component of hair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70954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beta-keratin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component of scales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11464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insulin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</a:pPr>
                      <a:r>
                        <a:rPr sz="28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regulates blood glucose level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74479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actin &amp; myosin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muscle contraction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73205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DNA polymerase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synthesis of DNA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70954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ATP synthase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makes ATP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73205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hemoglobin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</a:pPr>
                      <a:r>
                        <a:rPr sz="28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transport of oxygen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73205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endonuclease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cuts DNA (restriction enzyme)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Space-Filling Model of Hexokinase </a:t>
            </a:r>
          </a:p>
        </p:txBody>
      </p:sp>
      <p:pic>
        <p:nvPicPr>
          <p:cNvPr id="190" name="hexokinase_gl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5071" y="2230525"/>
            <a:ext cx="8467745" cy="6553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800px-1QP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1413" y="2104248"/>
            <a:ext cx="9861974" cy="739648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 lvl="0">
              <a:defRPr sz="1800"/>
            </a:pPr>
            <a:r>
              <a:rPr sz="6400"/>
              <a:t>EcoRI – restriction enzyme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4191193" y="1266613"/>
            <a:ext cx="7547741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 dirty="0"/>
              <a:t>Lake Monona, Mojave desert, … </a:t>
            </a:r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952500" y="-296105"/>
            <a:ext cx="11099800" cy="1709551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Levels of the biological hierarchy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66986" y="7617742"/>
            <a:ext cx="3251201" cy="758614"/>
            <a:chOff x="0" y="35231"/>
            <a:chExt cx="3251200" cy="758613"/>
          </a:xfrm>
        </p:grpSpPr>
        <p:sp>
          <p:nvSpPr>
            <p:cNvPr id="37" name="Shape 37"/>
            <p:cNvSpPr/>
            <p:nvPr/>
          </p:nvSpPr>
          <p:spPr>
            <a:xfrm>
              <a:off x="0" y="35231"/>
              <a:ext cx="3251201" cy="758614"/>
            </a:xfrm>
            <a:prstGeom prst="roundRect">
              <a:avLst>
                <a:gd name="adj" fmla="val 11719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36124" y="46425"/>
              <a:ext cx="31789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52298" marR="52298">
                <a:buClr>
                  <a:srgbClr val="000000"/>
                </a:buClr>
                <a:buFont typeface="Arial"/>
              </a:lvl1pPr>
            </a:lstStyle>
            <a:p>
              <a:pPr lvl="0">
                <a:defRPr sz="1800"/>
              </a:pPr>
              <a:r>
                <a:rPr sz="3600"/>
                <a:t>Organelle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6986" y="6563360"/>
            <a:ext cx="3251201" cy="758614"/>
            <a:chOff x="0" y="35231"/>
            <a:chExt cx="3251200" cy="758613"/>
          </a:xfrm>
        </p:grpSpPr>
        <p:sp>
          <p:nvSpPr>
            <p:cNvPr id="40" name="Shape 40"/>
            <p:cNvSpPr/>
            <p:nvPr/>
          </p:nvSpPr>
          <p:spPr>
            <a:xfrm>
              <a:off x="0" y="35231"/>
              <a:ext cx="3251201" cy="758614"/>
            </a:xfrm>
            <a:prstGeom prst="roundRect">
              <a:avLst>
                <a:gd name="adj" fmla="val 11719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36124" y="46425"/>
              <a:ext cx="31789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52298" marR="52298">
                <a:buClr>
                  <a:srgbClr val="000000"/>
                </a:buClr>
                <a:buFont typeface="Arial"/>
              </a:lvl1pPr>
            </a:lstStyle>
            <a:p>
              <a:pPr lvl="0">
                <a:defRPr sz="1800"/>
              </a:pPr>
              <a:r>
                <a:rPr sz="3600"/>
                <a:t>Cell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66986" y="5511235"/>
            <a:ext cx="3251201" cy="758614"/>
            <a:chOff x="0" y="35231"/>
            <a:chExt cx="3251200" cy="758613"/>
          </a:xfrm>
        </p:grpSpPr>
        <p:sp>
          <p:nvSpPr>
            <p:cNvPr id="43" name="Shape 43"/>
            <p:cNvSpPr/>
            <p:nvPr/>
          </p:nvSpPr>
          <p:spPr>
            <a:xfrm>
              <a:off x="0" y="35231"/>
              <a:ext cx="3251201" cy="758614"/>
            </a:xfrm>
            <a:prstGeom prst="roundRect">
              <a:avLst>
                <a:gd name="adj" fmla="val 11719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36124" y="46425"/>
              <a:ext cx="31789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52298" marR="52298">
                <a:buClr>
                  <a:srgbClr val="000000"/>
                </a:buClr>
                <a:buFont typeface="Arial"/>
              </a:lvl1pPr>
            </a:lstStyle>
            <a:p>
              <a:pPr lvl="0">
                <a:defRPr sz="1800"/>
              </a:pPr>
              <a:r>
                <a:rPr sz="3600"/>
                <a:t>Tissue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866986" y="4459111"/>
            <a:ext cx="3251201" cy="758614"/>
            <a:chOff x="0" y="35231"/>
            <a:chExt cx="3251200" cy="758613"/>
          </a:xfrm>
        </p:grpSpPr>
        <p:sp>
          <p:nvSpPr>
            <p:cNvPr id="46" name="Shape 46"/>
            <p:cNvSpPr/>
            <p:nvPr/>
          </p:nvSpPr>
          <p:spPr>
            <a:xfrm>
              <a:off x="0" y="35231"/>
              <a:ext cx="3251201" cy="758614"/>
            </a:xfrm>
            <a:prstGeom prst="roundRect">
              <a:avLst>
                <a:gd name="adj" fmla="val 11719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36124" y="46425"/>
              <a:ext cx="31789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52298" marR="52298">
                <a:buClr>
                  <a:srgbClr val="000000"/>
                </a:buClr>
                <a:buFont typeface="Arial"/>
              </a:lvl1pPr>
            </a:lstStyle>
            <a:p>
              <a:pPr lvl="0">
                <a:defRPr sz="1800"/>
              </a:pPr>
              <a:r>
                <a:rPr sz="3600"/>
                <a:t>Organ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66986" y="3406986"/>
            <a:ext cx="3251201" cy="758614"/>
            <a:chOff x="0" y="35231"/>
            <a:chExt cx="3251200" cy="758613"/>
          </a:xfrm>
        </p:grpSpPr>
        <p:sp>
          <p:nvSpPr>
            <p:cNvPr id="49" name="Shape 49"/>
            <p:cNvSpPr/>
            <p:nvPr/>
          </p:nvSpPr>
          <p:spPr>
            <a:xfrm>
              <a:off x="0" y="35231"/>
              <a:ext cx="3251201" cy="758614"/>
            </a:xfrm>
            <a:prstGeom prst="roundRect">
              <a:avLst>
                <a:gd name="adj" fmla="val 11719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36124" y="46425"/>
              <a:ext cx="31789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52298" marR="52298">
                <a:buClr>
                  <a:srgbClr val="000000"/>
                </a:buClr>
                <a:buFont typeface="Arial"/>
              </a:lvl1pPr>
            </a:lstStyle>
            <a:p>
              <a:pPr lvl="0">
                <a:defRPr sz="1800"/>
              </a:pPr>
              <a:r>
                <a:rPr sz="3600"/>
                <a:t>Organism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66986" y="2352604"/>
            <a:ext cx="3251201" cy="758614"/>
            <a:chOff x="0" y="35231"/>
            <a:chExt cx="3251200" cy="758613"/>
          </a:xfrm>
        </p:grpSpPr>
        <p:sp>
          <p:nvSpPr>
            <p:cNvPr id="52" name="Shape 52"/>
            <p:cNvSpPr/>
            <p:nvPr/>
          </p:nvSpPr>
          <p:spPr>
            <a:xfrm>
              <a:off x="0" y="35231"/>
              <a:ext cx="3251201" cy="758614"/>
            </a:xfrm>
            <a:prstGeom prst="roundRect">
              <a:avLst>
                <a:gd name="adj" fmla="val 11719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6124" y="46425"/>
              <a:ext cx="31789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52298" marR="52298">
                <a:buClr>
                  <a:srgbClr val="000000"/>
                </a:buClr>
                <a:buFont typeface="Arial"/>
              </a:lvl1pPr>
            </a:lstStyle>
            <a:p>
              <a:pPr lvl="0">
                <a:defRPr sz="1800"/>
              </a:pPr>
              <a:r>
                <a:rPr sz="3600"/>
                <a:t>Population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66986" y="1300479"/>
            <a:ext cx="3251201" cy="758615"/>
            <a:chOff x="0" y="35231"/>
            <a:chExt cx="3251200" cy="758613"/>
          </a:xfrm>
        </p:grpSpPr>
        <p:sp>
          <p:nvSpPr>
            <p:cNvPr id="55" name="Shape 55"/>
            <p:cNvSpPr/>
            <p:nvPr/>
          </p:nvSpPr>
          <p:spPr>
            <a:xfrm>
              <a:off x="0" y="35231"/>
              <a:ext cx="3251201" cy="758614"/>
            </a:xfrm>
            <a:prstGeom prst="roundRect">
              <a:avLst>
                <a:gd name="adj" fmla="val 11719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36124" y="46425"/>
              <a:ext cx="31789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52298" marR="52298">
                <a:buClr>
                  <a:srgbClr val="000000"/>
                </a:buClr>
                <a:buFont typeface="Arial"/>
              </a:lvl1pPr>
            </a:lstStyle>
            <a:p>
              <a:pPr lvl="0">
                <a:defRPr sz="1800"/>
              </a:pPr>
              <a:r>
                <a:rPr sz="3600"/>
                <a:t>Ecosystem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66986" y="8669866"/>
            <a:ext cx="3251201" cy="758615"/>
            <a:chOff x="0" y="35231"/>
            <a:chExt cx="3251200" cy="758613"/>
          </a:xfrm>
        </p:grpSpPr>
        <p:sp>
          <p:nvSpPr>
            <p:cNvPr id="58" name="Shape 58"/>
            <p:cNvSpPr/>
            <p:nvPr/>
          </p:nvSpPr>
          <p:spPr>
            <a:xfrm>
              <a:off x="0" y="35231"/>
              <a:ext cx="3251201" cy="758614"/>
            </a:xfrm>
            <a:prstGeom prst="roundRect">
              <a:avLst>
                <a:gd name="adj" fmla="val 11719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6124" y="46425"/>
              <a:ext cx="31789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52298" marR="52298">
                <a:buClr>
                  <a:srgbClr val="000000"/>
                </a:buClr>
                <a:buFont typeface="Arial"/>
              </a:lvl1pPr>
            </a:lstStyle>
            <a:p>
              <a:pPr lvl="0">
                <a:defRPr sz="1800"/>
              </a:pPr>
              <a:r>
                <a:rPr sz="3600"/>
                <a:t>Molecule</a:t>
              </a:r>
            </a:p>
          </p:txBody>
        </p:sp>
      </p:grpSp>
      <p:sp>
        <p:nvSpPr>
          <p:cNvPr id="76" name="Shape 76"/>
          <p:cNvSpPr/>
          <p:nvPr/>
        </p:nvSpPr>
        <p:spPr>
          <a:xfrm>
            <a:off x="2492586" y="2058998"/>
            <a:ext cx="1" cy="2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0800" y="14400"/>
                  <a:pt x="0" y="7200"/>
                  <a:pt x="0" y="0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77" name="Shape 77"/>
          <p:cNvSpPr/>
          <p:nvPr/>
        </p:nvSpPr>
        <p:spPr>
          <a:xfrm>
            <a:off x="2492586" y="3111122"/>
            <a:ext cx="1" cy="295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78" name="Shape 78"/>
          <p:cNvSpPr/>
          <p:nvPr/>
        </p:nvSpPr>
        <p:spPr>
          <a:xfrm>
            <a:off x="2492586" y="4165505"/>
            <a:ext cx="1" cy="2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492586" y="5217629"/>
            <a:ext cx="1" cy="2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0" name="Shape 80"/>
          <p:cNvSpPr/>
          <p:nvPr/>
        </p:nvSpPr>
        <p:spPr>
          <a:xfrm>
            <a:off x="2492586" y="6269754"/>
            <a:ext cx="1" cy="293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10800" y="7200"/>
                  <a:pt x="21600" y="0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1" name="Shape 81"/>
          <p:cNvSpPr/>
          <p:nvPr/>
        </p:nvSpPr>
        <p:spPr>
          <a:xfrm>
            <a:off x="2492586" y="7321878"/>
            <a:ext cx="1" cy="295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2" name="Shape 82"/>
          <p:cNvSpPr/>
          <p:nvPr/>
        </p:nvSpPr>
        <p:spPr>
          <a:xfrm>
            <a:off x="2492586" y="8376260"/>
            <a:ext cx="1" cy="293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25400">
            <a:solidFill/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191193" y="8636000"/>
            <a:ext cx="6262986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/>
              <a:t>DNA, RNA, Protein, Lipids…</a:t>
            </a:r>
          </a:p>
        </p:txBody>
      </p:sp>
      <p:sp>
        <p:nvSpPr>
          <p:cNvPr id="69" name="Shape 69"/>
          <p:cNvSpPr/>
          <p:nvPr/>
        </p:nvSpPr>
        <p:spPr>
          <a:xfrm>
            <a:off x="4191193" y="7583875"/>
            <a:ext cx="5724247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 dirty="0"/>
              <a:t>Nucleus, Mitochondrion…</a:t>
            </a:r>
          </a:p>
        </p:txBody>
      </p:sp>
      <p:sp>
        <p:nvSpPr>
          <p:cNvPr id="70" name="Shape 70"/>
          <p:cNvSpPr/>
          <p:nvPr/>
        </p:nvSpPr>
        <p:spPr>
          <a:xfrm>
            <a:off x="4191193" y="6549813"/>
            <a:ext cx="7541011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/>
              <a:t>Fat cell, Blood cell, Muscle cell…</a:t>
            </a:r>
          </a:p>
        </p:txBody>
      </p:sp>
      <p:sp>
        <p:nvSpPr>
          <p:cNvPr id="71" name="Shape 71"/>
          <p:cNvSpPr/>
          <p:nvPr/>
        </p:nvSpPr>
        <p:spPr>
          <a:xfrm>
            <a:off x="4191193" y="5477368"/>
            <a:ext cx="8466455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 dirty="0"/>
              <a:t>Adipose tissue, Blood, Nerve tissue…</a:t>
            </a:r>
          </a:p>
        </p:txBody>
      </p:sp>
      <p:sp>
        <p:nvSpPr>
          <p:cNvPr id="72" name="Shape 72"/>
          <p:cNvSpPr/>
          <p:nvPr/>
        </p:nvSpPr>
        <p:spPr>
          <a:xfrm>
            <a:off x="4191193" y="4407182"/>
            <a:ext cx="4798286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/>
              <a:t>Heart, Lungs, Brain…</a:t>
            </a:r>
          </a:p>
        </p:txBody>
      </p:sp>
      <p:sp>
        <p:nvSpPr>
          <p:cNvPr id="73" name="Shape 73"/>
          <p:cNvSpPr/>
          <p:nvPr/>
        </p:nvSpPr>
        <p:spPr>
          <a:xfrm>
            <a:off x="4191193" y="3373119"/>
            <a:ext cx="6165196" cy="7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/>
              <a:t>Pine tree, Lizard, Human…</a:t>
            </a:r>
          </a:p>
        </p:txBody>
      </p:sp>
      <p:sp>
        <p:nvSpPr>
          <p:cNvPr id="74" name="Shape 74"/>
          <p:cNvSpPr/>
          <p:nvPr/>
        </p:nvSpPr>
        <p:spPr>
          <a:xfrm>
            <a:off x="4191193" y="2318737"/>
            <a:ext cx="7689118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/>
              <a:t>Madison Humans, Monona Muskie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958" y="1014835"/>
            <a:ext cx="12763275" cy="8616769"/>
            <a:chOff x="87958" y="1014835"/>
            <a:chExt cx="12763275" cy="8616769"/>
          </a:xfrm>
        </p:grpSpPr>
        <p:grpSp>
          <p:nvGrpSpPr>
            <p:cNvPr id="4" name="Group 3"/>
            <p:cNvGrpSpPr/>
            <p:nvPr/>
          </p:nvGrpSpPr>
          <p:grpSpPr>
            <a:xfrm>
              <a:off x="197448" y="1014835"/>
              <a:ext cx="12653785" cy="8610693"/>
              <a:chOff x="197448" y="1014835"/>
              <a:chExt cx="12653785" cy="8610693"/>
            </a:xfrm>
          </p:grpSpPr>
          <p:pic>
            <p:nvPicPr>
              <p:cNvPr id="2" name="Picture 1" descr="Biol_Org_Aude_ed09_90_v3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60" b="15423"/>
              <a:stretch/>
            </p:blipFill>
            <p:spPr>
              <a:xfrm>
                <a:off x="197448" y="1028999"/>
                <a:ext cx="12653785" cy="8596529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28473" y="1014835"/>
                <a:ext cx="4983480" cy="356616"/>
              </a:xfrm>
              <a:prstGeom prst="rect">
                <a:avLst/>
              </a:prstGeom>
              <a:solidFill>
                <a:srgbClr val="D9BD97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 flipH="1">
              <a:off x="87958" y="9282791"/>
              <a:ext cx="5921512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sz="1600" dirty="0" smtClean="0"/>
                <a:t>Edition </a:t>
              </a:r>
              <a:r>
                <a:rPr lang="en-US" sz="1600" dirty="0"/>
                <a:t>9 of Biology, by </a:t>
              </a:r>
              <a:r>
                <a:rPr lang="en-US" sz="1600" dirty="0" err="1"/>
                <a:t>Audesirk</a:t>
              </a:r>
              <a:r>
                <a:rPr lang="en-US" sz="1600" dirty="0"/>
                <a:t> et. al.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hemoglobi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128" y="2435663"/>
            <a:ext cx="6394028" cy="5734757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Hemoglobin 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4828628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protein built from 4 polypeptides</a:t>
            </a:r>
          </a:p>
          <a:p>
            <a:pPr lvl="0">
              <a:defRPr sz="1800"/>
            </a:pPr>
            <a:r>
              <a:rPr sz="3600" dirty="0"/>
              <a:t>responsible for carrying oxygen in red blood cells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Hemoglobin: carrier of oxygen</a:t>
            </a:r>
          </a:p>
        </p:txBody>
      </p:sp>
      <p:pic>
        <p:nvPicPr>
          <p:cNvPr id="206" name="014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226" y="1950719"/>
            <a:ext cx="9536854" cy="7152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xfrm>
            <a:off x="284677" y="108493"/>
            <a:ext cx="12460082" cy="1306988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5400" dirty="0"/>
              <a:t>Mutant β-globin → Sickle blood cells</a:t>
            </a:r>
          </a:p>
        </p:txBody>
      </p:sp>
      <p:pic>
        <p:nvPicPr>
          <p:cNvPr id="21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9146" y="1408853"/>
            <a:ext cx="5389317" cy="6935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-v11-st12-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719" y="1300479"/>
            <a:ext cx="2975752" cy="715264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741157" y="8317653"/>
            <a:ext cx="5399406" cy="6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  <a:defRPr sz="3400"/>
            </a:lvl1pPr>
          </a:lstStyle>
          <a:p>
            <a:pPr lvl="0">
              <a:defRPr sz="1800"/>
            </a:pPr>
            <a:r>
              <a:rPr sz="3400"/>
              <a:t>Fiber of sickle hemoglobin</a:t>
            </a:r>
          </a:p>
        </p:txBody>
      </p:sp>
      <p:sp>
        <p:nvSpPr>
          <p:cNvPr id="215" name="Shape 215"/>
          <p:cNvSpPr/>
          <p:nvPr/>
        </p:nvSpPr>
        <p:spPr>
          <a:xfrm>
            <a:off x="6377212" y="8317653"/>
            <a:ext cx="6084981" cy="6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  <a:defRPr sz="3400"/>
            </a:lvl1pPr>
          </a:lstStyle>
          <a:p>
            <a:pPr lvl="0">
              <a:defRPr sz="1800"/>
            </a:pPr>
            <a:r>
              <a:rPr sz="3400"/>
              <a:t>Sickle and normal blood cells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Normal blood flow</a:t>
            </a:r>
          </a:p>
        </p:txBody>
      </p:sp>
      <p:pic>
        <p:nvPicPr>
          <p:cNvPr id="219" name="normal_bloo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973" y="1950719"/>
            <a:ext cx="9428481" cy="7290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Sickle cell complications</a:t>
            </a:r>
          </a:p>
        </p:txBody>
      </p:sp>
      <p:pic>
        <p:nvPicPr>
          <p:cNvPr id="223" name="sickle_cell_bloo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719" y="1950719"/>
            <a:ext cx="9211735" cy="7511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220_04_1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613" y="1842346"/>
            <a:ext cx="11595948" cy="711651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 dirty="0"/>
              <a:t>Protein: </a:t>
            </a:r>
            <a:r>
              <a:rPr sz="5000" dirty="0" smtClean="0"/>
              <a:t>polymer</a:t>
            </a:r>
            <a:r>
              <a:rPr lang="en-US" sz="5000" dirty="0" smtClean="0"/>
              <a:t>s</a:t>
            </a:r>
            <a:r>
              <a:rPr sz="5000" dirty="0" smtClean="0"/>
              <a:t> </a:t>
            </a:r>
            <a:r>
              <a:rPr sz="5000" dirty="0"/>
              <a:t>of amino acids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Proteins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proteins are molecules composed of one or more polypeptides</a:t>
            </a:r>
          </a:p>
          <a:p>
            <a:pPr lvl="0">
              <a:defRPr sz="1800"/>
            </a:pPr>
            <a:r>
              <a:rPr sz="3600"/>
              <a:t>a polypeptide is a polymer composed of amino acids</a:t>
            </a:r>
          </a:p>
          <a:p>
            <a:pPr lvl="0">
              <a:defRPr sz="1800"/>
            </a:pPr>
            <a:r>
              <a:rPr sz="3600"/>
              <a:t>cells build their proteins from 20 different amino acids</a:t>
            </a:r>
          </a:p>
          <a:p>
            <a:pPr lvl="0">
              <a:defRPr sz="1800"/>
            </a:pPr>
            <a:r>
              <a:rPr sz="3600"/>
              <a:t>a polypeptide can be thought of as a string composed from a 20-character alphabet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2275839" y="1481102"/>
            <a:ext cx="8236375" cy="79835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952500" y="444501"/>
            <a:ext cx="11099800" cy="1036602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Amino Acids</a:t>
            </a:r>
          </a:p>
        </p:txBody>
      </p:sp>
      <p:pic>
        <p:nvPicPr>
          <p:cNvPr id="235" name="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5173" y="1767839"/>
            <a:ext cx="11011183" cy="8076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288995" y="885048"/>
            <a:ext cx="12065566" cy="868793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aminoacidsweb.png"/>
          <p:cNvPicPr/>
          <p:nvPr/>
        </p:nvPicPr>
        <p:blipFill>
          <a:blip r:embed="rId2">
            <a:extLst/>
          </a:blip>
          <a:srcRect t="1940" r="1985" b="19"/>
          <a:stretch>
            <a:fillRect/>
          </a:stretch>
        </p:blipFill>
        <p:spPr>
          <a:xfrm rot="16200000">
            <a:off x="2328027" y="-2122"/>
            <a:ext cx="8469921" cy="1114518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514536" y="0"/>
            <a:ext cx="12052300" cy="1722967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 dirty="0"/>
              <a:t>The alphabet of protein: 20 amino acids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Amino Acid Sequence of Hexokinase</a:t>
            </a:r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1916022" y="2603500"/>
            <a:ext cx="9142575" cy="6286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lang="en-US" sz="1800" b="1" dirty="0" smtClean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1800" b="1" dirty="0" smtClean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A A S X D X S L V E V H X X V F I V P P X I L Q A V V S I A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31 T T R X D D X D S A A A S I P M V P G W V L K Q V X G S Q A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61 G S F L A I V M G G G D L E V I L I X L A G Y Q E S S I X A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 91 S R S L A A S M X T T A I P S D L W G N X A X S N A A F S S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121 X E F S S X A G S V P L G F T F X E A G A K E X V I K G Q I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151 T X Q A X A F S L A X L X K L I S A M X N A X F P A G D X X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181 X X V A D I X D S H G I L X X V N Y T D A X I K M G I I F G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211 S G V N A A Y W C D S T X I A D A A D A G X X G G A G X M X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241 V C C X Q D S F R K A F P S L P Q I X Y X X T L N X X S P X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271 A X K T F E K N S X A K N X G Q S L R D V L M X Y K X X G Q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301 X H X X X A X D F X A A N V E N S S Y P A K I Q K L P H F D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331 L R X X X D L F X G D Q G I A X K T X M K X V V R R X L F L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361 I A A Y A F R L V V C X I X A I C Q K K G Y S S G H I A A X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391 G S X R D Y S G F S X N S A T X N X N I Y G W P Q S A X X S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421 K P I X I T P A I D G E G A A X X V I X S I A S S Q X X X A</a:t>
            </a:r>
          </a:p>
          <a:p>
            <a:pPr marL="218617" lvl="0" indent="-195452" defTabSz="332993">
              <a:lnSpc>
                <a:spcPct val="30000"/>
              </a:lnSpc>
              <a:spcBef>
                <a:spcPts val="2300"/>
              </a:spcBef>
              <a:buClr>
                <a:srgbClr val="007600"/>
              </a:buClr>
              <a:buSzTx/>
              <a:buFont typeface="Courier New"/>
              <a:buNone/>
              <a:defRPr sz="1800"/>
            </a:pPr>
            <a:r>
              <a:rPr sz="1800" b="1" dirty="0">
                <a:uFill>
                  <a:solidFill>
                    <a:srgbClr val="007600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451 X X S A X X 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952500" y="132218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The Central Dogma</a:t>
            </a:r>
          </a:p>
        </p:txBody>
      </p:sp>
      <p:pic>
        <p:nvPicPr>
          <p:cNvPr id="86" name="DNA-RNA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973" y="1914595"/>
            <a:ext cx="8202508" cy="74055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"/>
          <p:cNvGrpSpPr/>
          <p:nvPr/>
        </p:nvGrpSpPr>
        <p:grpSpPr>
          <a:xfrm>
            <a:off x="3095769" y="3415402"/>
            <a:ext cx="1962716" cy="1992318"/>
            <a:chOff x="3095769" y="3415402"/>
            <a:chExt cx="1962716" cy="1992318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664319" y="3415402"/>
              <a:ext cx="0" cy="1992318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Rectangle 5"/>
            <p:cNvSpPr/>
            <p:nvPr/>
          </p:nvSpPr>
          <p:spPr>
            <a:xfrm>
              <a:off x="3095769" y="3903358"/>
              <a:ext cx="1962716" cy="841256"/>
            </a:xfrm>
            <a:prstGeom prst="rect">
              <a:avLst/>
            </a:prstGeom>
            <a:solidFill>
              <a:srgbClr val="F6E875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Reverse</a:t>
              </a: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transcription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350775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 lvl="0">
              <a:defRPr sz="1800"/>
            </a:pPr>
            <a:r>
              <a:rPr sz="6600" dirty="0"/>
              <a:t>Nucleotides vs. Amino Acids</a:t>
            </a:r>
          </a:p>
        </p:txBody>
      </p:sp>
      <p:pic>
        <p:nvPicPr>
          <p:cNvPr id="249" name="arginin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2880" y="1625599"/>
            <a:ext cx="4985174" cy="5734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nucleotide-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746" y="1950719"/>
            <a:ext cx="6922348" cy="523353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2161388" y="7206826"/>
            <a:ext cx="2497561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/>
              <a:t>Nucleotide</a:t>
            </a:r>
          </a:p>
        </p:txBody>
      </p:sp>
      <p:sp>
        <p:nvSpPr>
          <p:cNvPr id="252" name="Shape 252"/>
          <p:cNvSpPr/>
          <p:nvPr/>
        </p:nvSpPr>
        <p:spPr>
          <a:xfrm>
            <a:off x="8886162" y="7206826"/>
            <a:ext cx="2606532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/>
              <a:t>Amino Acid</a:t>
            </a:r>
          </a:p>
        </p:txBody>
      </p:sp>
      <p:sp>
        <p:nvSpPr>
          <p:cNvPr id="253" name="Shape 253"/>
          <p:cNvSpPr/>
          <p:nvPr/>
        </p:nvSpPr>
        <p:spPr>
          <a:xfrm>
            <a:off x="1360234" y="8290560"/>
            <a:ext cx="11063915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/>
              <a:t>Both made up of “backbone” and “residue” parts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inaccessible code</a:t>
            </a:r>
          </a:p>
        </p:txBody>
      </p:sp>
      <p:pic>
        <p:nvPicPr>
          <p:cNvPr id="257" name="T059292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0097" y="2456462"/>
            <a:ext cx="8545451" cy="6285654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0" y="3557411"/>
            <a:ext cx="207715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 dirty="0"/>
              <a:t>DNA is in the nucleus</a:t>
            </a:r>
          </a:p>
        </p:txBody>
      </p:sp>
      <p:sp>
        <p:nvSpPr>
          <p:cNvPr id="259" name="Shape 259"/>
          <p:cNvSpPr/>
          <p:nvPr/>
        </p:nvSpPr>
        <p:spPr>
          <a:xfrm>
            <a:off x="3251199" y="4660053"/>
            <a:ext cx="2709335" cy="108374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10295466" y="4172373"/>
            <a:ext cx="2817708" cy="3269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/>
              <a:t>Proteins are (mostly) made in the cytoplasm</a:t>
            </a:r>
          </a:p>
        </p:txBody>
      </p:sp>
      <p:sp>
        <p:nvSpPr>
          <p:cNvPr id="261" name="Shape 261"/>
          <p:cNvSpPr/>
          <p:nvPr/>
        </p:nvSpPr>
        <p:spPr>
          <a:xfrm flipH="1">
            <a:off x="6935893" y="6502400"/>
            <a:ext cx="3142828" cy="108374"/>
          </a:xfrm>
          <a:prstGeom prst="line">
            <a:avLst/>
          </a:prstGeom>
          <a:ln w="254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7224888" y="8886613"/>
            <a:ext cx="5418668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lvl="0">
              <a:defRPr sz="1800"/>
            </a:pPr>
            <a:r>
              <a:rPr sz="3600"/>
              <a:t>(eukaryotic cell)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Central Dogma</a:t>
            </a:r>
          </a:p>
        </p:txBody>
      </p:sp>
      <p:pic>
        <p:nvPicPr>
          <p:cNvPr id="14" name="Picture 13" descr="central_dogm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" y="2330581"/>
            <a:ext cx="12472180" cy="69523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Transcription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4990" lvl="0" indent="-514350">
              <a:buClr>
                <a:srgbClr val="011279"/>
              </a:buClr>
              <a:buSzPct val="100000"/>
              <a:buFont typeface="Times New Roman"/>
              <a:defRPr sz="1800"/>
            </a:pPr>
            <a:r>
              <a:rPr sz="3600" dirty="0"/>
              <a:t>RNA polymerase is the enzyme that builds an RNA strand from a </a:t>
            </a:r>
            <a:r>
              <a:rPr sz="3600" dirty="0" smtClean="0"/>
              <a:t>gene</a:t>
            </a:r>
            <a:r>
              <a:rPr lang="en-US" sz="3600" dirty="0" smtClean="0"/>
              <a:t> within DNA</a:t>
            </a:r>
            <a:endParaRPr sz="3600" dirty="0"/>
          </a:p>
          <a:p>
            <a:pPr lvl="0">
              <a:defRPr sz="1800"/>
            </a:pPr>
            <a:endParaRPr sz="3600" dirty="0"/>
          </a:p>
          <a:p>
            <a:pPr lvl="0">
              <a:defRPr sz="1800"/>
            </a:pPr>
            <a:r>
              <a:rPr sz="3600" dirty="0"/>
              <a:t>RNA that is transcribed from a gene is called messenger RNA (mRNA)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71148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Transcription</a:t>
            </a:r>
          </a:p>
        </p:txBody>
      </p:sp>
      <p:pic>
        <p:nvPicPr>
          <p:cNvPr id="282" name="template_strand.png"/>
          <p:cNvPicPr/>
          <p:nvPr/>
        </p:nvPicPr>
        <p:blipFill>
          <a:blip r:embed="rId2">
            <a:extLst/>
          </a:blip>
          <a:srcRect t="18974"/>
          <a:stretch>
            <a:fillRect/>
          </a:stretch>
        </p:blipFill>
        <p:spPr>
          <a:xfrm>
            <a:off x="848924" y="1155982"/>
            <a:ext cx="11311467" cy="549543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>
            <a:spLocks noGrp="1"/>
          </p:cNvSpPr>
          <p:nvPr>
            <p:ph type="body" idx="1"/>
          </p:nvPr>
        </p:nvSpPr>
        <p:spPr>
          <a:xfrm>
            <a:off x="952500" y="6512150"/>
            <a:ext cx="11099800" cy="326334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RNA that is transcribed from </a:t>
            </a:r>
            <a:r>
              <a:rPr sz="3600" dirty="0" smtClean="0"/>
              <a:t>a</a:t>
            </a:r>
            <a:r>
              <a:rPr lang="en-US" sz="3600" dirty="0" smtClean="0"/>
              <a:t> protein-coding</a:t>
            </a:r>
            <a:r>
              <a:rPr sz="3600" dirty="0" smtClean="0"/>
              <a:t> </a:t>
            </a:r>
            <a:r>
              <a:rPr sz="3600" dirty="0"/>
              <a:t>gene is called messenger RNA (mRNA)</a:t>
            </a:r>
          </a:p>
          <a:p>
            <a:pPr lvl="0">
              <a:defRPr sz="1800"/>
            </a:pPr>
            <a:r>
              <a:rPr sz="3600" dirty="0"/>
              <a:t>RNA polymerase is the enzyme that builds an RNA molecule from a gene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504031"/>
          </a:xfrm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 lvl="0">
              <a:defRPr sz="1800"/>
            </a:pPr>
            <a:r>
              <a:rPr sz="7519" dirty="0"/>
              <a:t>Transcription: DNA→RNA</a:t>
            </a:r>
          </a:p>
        </p:txBody>
      </p:sp>
      <p:pic>
        <p:nvPicPr>
          <p:cNvPr id="287" name="c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0959" y="1733973"/>
            <a:ext cx="7531948" cy="7694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RNA vs. DNA structure</a:t>
            </a:r>
          </a:p>
        </p:txBody>
      </p:sp>
      <p:graphicFrame>
        <p:nvGraphicFramePr>
          <p:cNvPr id="291" name="Table 291"/>
          <p:cNvGraphicFramePr/>
          <p:nvPr>
            <p:extLst>
              <p:ext uri="{D42A27DB-BD31-4B8C-83A1-F6EECF244321}">
                <p14:modId xmlns:p14="http://schemas.microsoft.com/office/powerpoint/2010/main" val="898903663"/>
              </p:ext>
            </p:extLst>
          </p:nvPr>
        </p:nvGraphicFramePr>
        <p:xfrm>
          <a:off x="1192106" y="1950719"/>
          <a:ext cx="10161693" cy="721754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893918"/>
                <a:gridCol w="5267775"/>
              </a:tblGrid>
              <a:tr h="773951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chemeClr val="tx1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DNA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chemeClr val="tx1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RNA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773951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chemeClr val="tx1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linear polymer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chemeClr val="tx1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linear polymer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773951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>
                          <a:solidFill>
                            <a:schemeClr val="tx1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double-stranded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>
                          <a:solidFill>
                            <a:schemeClr val="tx1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single-stranded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3786514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chemeClr val="tx1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deoxyribonucleotide
monomer</a:t>
                      </a:r>
                    </a:p>
                  </a:txBody>
                  <a:tcPr marL="38100" marR="38100" marT="38100" marB="38100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chemeClr val="tx1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ribonucleotide
monomer</a:t>
                      </a:r>
                    </a:p>
                  </a:txBody>
                  <a:tcPr marL="38100" marR="38100" marT="38100" marB="38100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09181"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>
                          <a:solidFill>
                            <a:schemeClr val="tx1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A,C,G,T bases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lvl="0" defTabSz="914400">
                        <a:spcBef>
                          <a:spcPts val="600"/>
                        </a:spcBef>
                        <a:tabLst>
                          <a:tab pos="1295400" algn="l"/>
                        </a:tabLst>
                      </a:pPr>
                      <a:r>
                        <a:rPr sz="2800" dirty="0">
                          <a:solidFill>
                            <a:schemeClr val="tx1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A,C,G,U bases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9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8142" y="5779911"/>
            <a:ext cx="3522134" cy="2113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7848" y="6014720"/>
            <a:ext cx="3522135" cy="21132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6" name="Group 296"/>
          <p:cNvGrpSpPr/>
          <p:nvPr/>
        </p:nvGrpSpPr>
        <p:grpSpPr>
          <a:xfrm>
            <a:off x="9613617" y="7195537"/>
            <a:ext cx="650241" cy="740552"/>
            <a:chOff x="0" y="0"/>
            <a:chExt cx="650240" cy="740551"/>
          </a:xfrm>
        </p:grpSpPr>
        <p:sp>
          <p:nvSpPr>
            <p:cNvPr id="294" name="Shape 294"/>
            <p:cNvSpPr/>
            <p:nvPr/>
          </p:nvSpPr>
          <p:spPr>
            <a:xfrm>
              <a:off x="0" y="153528"/>
              <a:ext cx="650241" cy="433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61902" y="0"/>
              <a:ext cx="126436" cy="740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949" marR="39949" lvl="0">
                <a:buClr>
                  <a:srgbClr val="000000"/>
                </a:buClr>
                <a:buFont typeface="Arial"/>
              </a:pPr>
              <a:endParaRPr/>
            </a:p>
          </p:txBody>
        </p:sp>
      </p:grpSp>
      <p:grpSp>
        <p:nvGrpSpPr>
          <p:cNvPr id="299" name="Group 299"/>
          <p:cNvGrpSpPr/>
          <p:nvPr/>
        </p:nvGrpSpPr>
        <p:grpSpPr>
          <a:xfrm>
            <a:off x="8462151" y="8247662"/>
            <a:ext cx="541867" cy="740552"/>
            <a:chOff x="0" y="0"/>
            <a:chExt cx="541866" cy="740551"/>
          </a:xfrm>
        </p:grpSpPr>
        <p:sp>
          <p:nvSpPr>
            <p:cNvPr id="297" name="Shape 297"/>
            <p:cNvSpPr/>
            <p:nvPr/>
          </p:nvSpPr>
          <p:spPr>
            <a:xfrm>
              <a:off x="-1" y="45155"/>
              <a:ext cx="541868" cy="650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07715" y="0"/>
              <a:ext cx="126437" cy="740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949" marR="39949" lvl="0">
                <a:buClr>
                  <a:srgbClr val="000000"/>
                </a:buClr>
                <a:buFont typeface="Arial"/>
              </a:pPr>
              <a:endParaRPr/>
            </a:p>
          </p:txBody>
        </p:sp>
      </p:grpSp>
      <p:grpSp>
        <p:nvGrpSpPr>
          <p:cNvPr id="302" name="Group 302"/>
          <p:cNvGrpSpPr/>
          <p:nvPr/>
        </p:nvGrpSpPr>
        <p:grpSpPr>
          <a:xfrm>
            <a:off x="7335900" y="4308969"/>
            <a:ext cx="1026909" cy="714588"/>
            <a:chOff x="0" y="0"/>
            <a:chExt cx="959555" cy="740551"/>
          </a:xfrm>
        </p:grpSpPr>
        <p:sp>
          <p:nvSpPr>
            <p:cNvPr id="300" name="Shape 300"/>
            <p:cNvSpPr/>
            <p:nvPr/>
          </p:nvSpPr>
          <p:spPr>
            <a:xfrm>
              <a:off x="0" y="25964"/>
              <a:ext cx="959556" cy="688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416560" y="0"/>
              <a:ext cx="126436" cy="740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949" marR="39949" lvl="0">
                <a:buClr>
                  <a:srgbClr val="000000"/>
                </a:buClr>
                <a:buFont typeface="Arial"/>
              </a:pPr>
              <a:endParaRPr/>
            </a:p>
          </p:txBody>
        </p:sp>
      </p:grpSp>
      <p:grpSp>
        <p:nvGrpSpPr>
          <p:cNvPr id="305" name="Group 305"/>
          <p:cNvGrpSpPr/>
          <p:nvPr/>
        </p:nvGrpSpPr>
        <p:grpSpPr>
          <a:xfrm>
            <a:off x="7182613" y="3514231"/>
            <a:ext cx="1180196" cy="740552"/>
            <a:chOff x="0" y="0"/>
            <a:chExt cx="1433688" cy="740551"/>
          </a:xfrm>
        </p:grpSpPr>
        <p:sp>
          <p:nvSpPr>
            <p:cNvPr id="303" name="Shape 303"/>
            <p:cNvSpPr/>
            <p:nvPr/>
          </p:nvSpPr>
          <p:spPr>
            <a:xfrm>
              <a:off x="0" y="25964"/>
              <a:ext cx="1433689" cy="688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653626" y="0"/>
              <a:ext cx="126437" cy="740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949" marR="39949" lvl="0">
                <a:buClr>
                  <a:srgbClr val="000000"/>
                </a:buClr>
                <a:buFont typeface="Arial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086596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The Genetic Code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312" name="cod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306" y="1531096"/>
            <a:ext cx="12210064" cy="7956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318" name="coding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986" y="433493"/>
            <a:ext cx="11270828" cy="804672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/>
          <p:nvPr/>
        </p:nvSpPr>
        <p:spPr>
          <a:xfrm>
            <a:off x="5915476" y="8624429"/>
            <a:ext cx="682931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rPr sz="2400"/>
              <a:t>image from the DOE Human Genome Program</a:t>
            </a:r>
          </a:p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rPr sz="2400"/>
              <a:t>http://www.ornl.gov/hgmis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600"/>
            </a:lvl1pPr>
          </a:lstStyle>
          <a:p>
            <a:pPr lvl="0"/>
            <a:r>
              <a:rPr lang="en-US" smtClean="0"/>
              <a:t>Translation</a:t>
            </a:r>
            <a:endParaRPr lang="en-US"/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ribosomes are the machines that synthesize proteins from mRNA</a:t>
            </a:r>
          </a:p>
          <a:p>
            <a:pPr lvl="0"/>
            <a:r>
              <a:rPr lang="en-US" dirty="0" smtClean="0"/>
              <a:t>the grouping of codons is called the reading frame</a:t>
            </a:r>
          </a:p>
          <a:p>
            <a:pPr lvl="0"/>
            <a:r>
              <a:rPr lang="en-US" dirty="0" smtClean="0"/>
              <a:t>translation begins with the start </a:t>
            </a:r>
            <a:r>
              <a:rPr lang="en-US" dirty="0" smtClean="0"/>
              <a:t>codon: AUG</a:t>
            </a:r>
            <a:endParaRPr lang="en-US" dirty="0" smtClean="0"/>
          </a:p>
          <a:p>
            <a:pPr lvl="0"/>
            <a:r>
              <a:rPr lang="en-US" dirty="0" smtClean="0"/>
              <a:t>translation ends with the stop </a:t>
            </a:r>
            <a:r>
              <a:rPr lang="en-US" dirty="0" smtClean="0"/>
              <a:t>codons: UAA, UAG, UGA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DNA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952500" y="2428359"/>
            <a:ext cx="11099800" cy="62865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11150" lvl="0" indent="-311150" defTabSz="408940">
              <a:lnSpc>
                <a:spcPct val="90000"/>
              </a:lnSpc>
              <a:spcBef>
                <a:spcPts val="2900"/>
              </a:spcBef>
              <a:defRPr sz="1800"/>
            </a:pPr>
            <a:r>
              <a:rPr sz="2520" dirty="0"/>
              <a:t>DeoxyriboNucleic </a:t>
            </a:r>
            <a:r>
              <a:rPr sz="2520" dirty="0" smtClean="0"/>
              <a:t>Acid</a:t>
            </a:r>
            <a:r>
              <a:rPr lang="en-US" sz="2520" dirty="0" smtClean="0"/>
              <a:t> </a:t>
            </a:r>
            <a:r>
              <a:rPr lang="mr-IN" sz="2520" dirty="0" smtClean="0"/>
              <a:t>–</a:t>
            </a:r>
            <a:r>
              <a:rPr lang="en-US" sz="2520" dirty="0" smtClean="0"/>
              <a:t> two strands - double helix</a:t>
            </a:r>
            <a:endParaRPr sz="2520" dirty="0"/>
          </a:p>
          <a:p>
            <a:pPr marL="311150" lvl="0" indent="-311150" defTabSz="408940">
              <a:lnSpc>
                <a:spcPct val="90000"/>
              </a:lnSpc>
              <a:spcBef>
                <a:spcPts val="2900"/>
              </a:spcBef>
              <a:defRPr sz="1800"/>
            </a:pPr>
            <a:r>
              <a:rPr sz="2520" dirty="0"/>
              <a:t>can be thought of as the “blueprint” for an organism</a:t>
            </a:r>
          </a:p>
          <a:p>
            <a:pPr marL="311150" lvl="0" indent="-311150" defTabSz="408940">
              <a:lnSpc>
                <a:spcPct val="90000"/>
              </a:lnSpc>
              <a:spcBef>
                <a:spcPts val="2900"/>
              </a:spcBef>
              <a:defRPr sz="1800"/>
            </a:pPr>
            <a:r>
              <a:rPr sz="2520" dirty="0"/>
              <a:t>a linear chain of small molecules called nucleotides</a:t>
            </a:r>
          </a:p>
          <a:p>
            <a:pPr marL="622300" lvl="1" indent="-311150" defTabSz="408940">
              <a:lnSpc>
                <a:spcPct val="90000"/>
              </a:lnSpc>
              <a:spcBef>
                <a:spcPts val="2900"/>
              </a:spcBef>
              <a:defRPr sz="1800"/>
            </a:pPr>
            <a:r>
              <a:rPr sz="2520" dirty="0"/>
              <a:t>four different </a:t>
            </a:r>
            <a:r>
              <a:rPr sz="2520" dirty="0" smtClean="0"/>
              <a:t>nucleotides: </a:t>
            </a:r>
            <a:endParaRPr lang="en-US" sz="2520" dirty="0" smtClean="0"/>
          </a:p>
          <a:p>
            <a:pPr marL="1066800" lvl="2" indent="-311150" defTabSz="408940">
              <a:lnSpc>
                <a:spcPct val="90000"/>
              </a:lnSpc>
              <a:spcBef>
                <a:spcPts val="2900"/>
              </a:spcBef>
              <a:defRPr sz="1800"/>
            </a:pPr>
            <a:r>
              <a:rPr sz="2520" dirty="0" smtClean="0"/>
              <a:t>adenine </a:t>
            </a:r>
            <a:r>
              <a:rPr sz="2520" dirty="0"/>
              <a:t>(A), cytosine (C), guanine (G) and thymine (T)</a:t>
            </a:r>
          </a:p>
          <a:p>
            <a:pPr marL="311150" lvl="0" indent="-311150" defTabSz="408940">
              <a:lnSpc>
                <a:spcPct val="90000"/>
              </a:lnSpc>
              <a:spcBef>
                <a:spcPts val="2900"/>
              </a:spcBef>
              <a:defRPr sz="1800"/>
            </a:pPr>
            <a:r>
              <a:rPr sz="2520" dirty="0"/>
              <a:t>is a polymer: large molecule consisting of similar units (nucleotides in this case)</a:t>
            </a:r>
          </a:p>
          <a:p>
            <a:pPr marL="311150" lvl="0" indent="-311150" defTabSz="408940">
              <a:lnSpc>
                <a:spcPct val="90000"/>
              </a:lnSpc>
              <a:spcBef>
                <a:spcPts val="2900"/>
              </a:spcBef>
              <a:defRPr sz="1800"/>
            </a:pPr>
            <a:r>
              <a:rPr sz="2520" dirty="0"/>
              <a:t>a single strand of DNA can be thought of as a string composed of the four letters: A, C, G, T</a:t>
            </a:r>
          </a:p>
          <a:p>
            <a:pPr marL="648525" lvl="1" indent="-300037" defTabSz="408940">
              <a:lnSpc>
                <a:spcPct val="90000"/>
              </a:lnSpc>
              <a:spcBef>
                <a:spcPts val="2900"/>
              </a:spcBef>
              <a:buClr>
                <a:srgbClr val="007600"/>
              </a:buClr>
              <a:buSzPct val="100000"/>
              <a:buFont typeface="Courier New"/>
              <a:buChar char=" "/>
              <a:defRPr sz="1800"/>
            </a:pPr>
            <a:r>
              <a:rPr sz="2520" cap="all" dirty="0"/>
              <a:t>ctgctggaccgggtgctaggaccctgactgcccggggccgggggtgcggggcccgctgag…</a:t>
            </a:r>
          </a:p>
        </p:txBody>
      </p:sp>
      <p:pic>
        <p:nvPicPr>
          <p:cNvPr id="4" name="dna_comp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5120" y="444500"/>
            <a:ext cx="2124590" cy="4262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ouble-helix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84841" y="444500"/>
            <a:ext cx="1664264" cy="4262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810541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Codons and Reading Frames</a:t>
            </a:r>
          </a:p>
        </p:txBody>
      </p:sp>
      <p:pic>
        <p:nvPicPr>
          <p:cNvPr id="326" name="codon.png"/>
          <p:cNvPicPr/>
          <p:nvPr/>
        </p:nvPicPr>
        <p:blipFill>
          <a:blip r:embed="rId3">
            <a:extLst/>
          </a:blip>
          <a:srcRect t="2618" b="13571"/>
          <a:stretch>
            <a:fillRect/>
          </a:stretch>
        </p:blipFill>
        <p:spPr>
          <a:xfrm>
            <a:off x="3684693" y="1842346"/>
            <a:ext cx="5330614" cy="7586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Translation</a:t>
            </a:r>
          </a:p>
        </p:txBody>
      </p:sp>
      <p:pic>
        <p:nvPicPr>
          <p:cNvPr id="332" name="elongation_4.png"/>
          <p:cNvPicPr/>
          <p:nvPr/>
        </p:nvPicPr>
        <p:blipFill>
          <a:blip r:embed="rId2">
            <a:extLst/>
          </a:blip>
          <a:srcRect t="14126"/>
          <a:stretch>
            <a:fillRect/>
          </a:stretch>
        </p:blipFill>
        <p:spPr>
          <a:xfrm>
            <a:off x="1083733" y="2384213"/>
            <a:ext cx="11322756" cy="5560908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310031" y="1101795"/>
            <a:ext cx="2152758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ribosome</a:t>
            </a:r>
          </a:p>
        </p:txBody>
      </p:sp>
      <p:sp>
        <p:nvSpPr>
          <p:cNvPr id="334" name="Shape 334"/>
          <p:cNvSpPr/>
          <p:nvPr/>
        </p:nvSpPr>
        <p:spPr>
          <a:xfrm flipH="1" flipV="1">
            <a:off x="1481102" y="1824284"/>
            <a:ext cx="1065672" cy="1011485"/>
          </a:xfrm>
          <a:prstGeom prst="line">
            <a:avLst/>
          </a:prstGeom>
          <a:ln w="25400">
            <a:solidFill>
              <a:srgbClr val="00F6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874021" y="8742115"/>
            <a:ext cx="4817845" cy="74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transfer RNA (tRNA)</a:t>
            </a:r>
          </a:p>
        </p:txBody>
      </p:sp>
      <p:sp>
        <p:nvSpPr>
          <p:cNvPr id="336" name="Shape 336"/>
          <p:cNvSpPr/>
          <p:nvPr/>
        </p:nvSpPr>
        <p:spPr>
          <a:xfrm flipH="1">
            <a:off x="3630506" y="6972017"/>
            <a:ext cx="505743" cy="1715912"/>
          </a:xfrm>
          <a:prstGeom prst="line">
            <a:avLst/>
          </a:prstGeom>
          <a:ln w="25400">
            <a:solidFill>
              <a:srgbClr val="59F2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37345" y="2828657"/>
            <a:ext cx="105176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RNA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variatio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733" y="650239"/>
            <a:ext cx="10945707" cy="781417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5969663" y="8624429"/>
            <a:ext cx="682931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rPr sz="2400"/>
              <a:t>image from the DOE Human Genome Program</a:t>
            </a:r>
          </a:p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rPr sz="2400"/>
              <a:t>http://www.ornl.gov/hgmis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600"/>
            </a:lvl1pPr>
          </a:lstStyle>
          <a:p>
            <a:pPr lvl="0"/>
            <a:r>
              <a:rPr lang="en-US" smtClean="0"/>
              <a:t>Genes</a:t>
            </a:r>
            <a:endParaRPr lang="en-US"/>
          </a:p>
        </p:txBody>
      </p:sp>
      <p:sp>
        <p:nvSpPr>
          <p:cNvPr id="344" name="Shape 34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genes are the basic units of heredity</a:t>
            </a:r>
          </a:p>
          <a:p>
            <a:pPr lvl="0"/>
            <a:r>
              <a:rPr lang="en-US" dirty="0" smtClean="0"/>
              <a:t>they are generally the intervals of the genome that are transcribed into RNA</a:t>
            </a:r>
          </a:p>
          <a:p>
            <a:pPr lvl="0"/>
            <a:r>
              <a:rPr lang="en-US" smtClean="0"/>
              <a:t>a protein-coding gene </a:t>
            </a:r>
            <a:r>
              <a:rPr lang="en-US" dirty="0" smtClean="0"/>
              <a:t>is a gene whose RNA carries the information required for constructing a particular protein (polypeptide really)</a:t>
            </a:r>
          </a:p>
          <a:p>
            <a:pPr lvl="0"/>
            <a:r>
              <a:rPr lang="en-US" dirty="0" smtClean="0"/>
              <a:t>the human genome comprises ~20,000 protein-coding genes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Gene Density</a:t>
            </a:r>
          </a:p>
        </p:txBody>
      </p:sp>
      <p:sp>
        <p:nvSpPr>
          <p:cNvPr id="350" name="Shape 350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16219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not all of the DNA in a genome encodes protein:</a:t>
            </a:r>
          </a:p>
        </p:txBody>
      </p:sp>
      <p:pic>
        <p:nvPicPr>
          <p:cNvPr id="351" name="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2728" y="4595157"/>
            <a:ext cx="10548339" cy="2745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RNA Processing in Eukaryotes</a:t>
            </a:r>
          </a:p>
        </p:txBody>
      </p:sp>
      <p:sp>
        <p:nvSpPr>
          <p:cNvPr id="354" name="Shape 3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4990" lvl="0" indent="-514350">
              <a:buClr>
                <a:srgbClr val="011279"/>
              </a:buClr>
              <a:buSzPct val="100000"/>
              <a:buFont typeface="Times New Roman"/>
              <a:defRPr sz="1800"/>
            </a:pPr>
            <a:r>
              <a:rPr sz="3600"/>
              <a:t>eukaryotes are organisms that have enclosed nuclei in their cells</a:t>
            </a:r>
          </a:p>
          <a:p>
            <a:pPr lvl="0">
              <a:defRPr sz="1800"/>
            </a:pPr>
            <a:r>
              <a:rPr sz="3600"/>
              <a:t>in many eukaryotes, genes/mRNAs consist of alternating exon/intron segments</a:t>
            </a:r>
          </a:p>
          <a:p>
            <a:pPr lvl="0">
              <a:defRPr sz="1800"/>
            </a:pPr>
            <a:r>
              <a:rPr sz="3600"/>
              <a:t>exons are the coding parts</a:t>
            </a:r>
          </a:p>
          <a:p>
            <a:pPr lvl="0">
              <a:defRPr sz="1800"/>
            </a:pPr>
            <a:r>
              <a:rPr sz="3600"/>
              <a:t>introns are spliced out before translation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181099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RNA Splicing</a:t>
            </a:r>
          </a:p>
        </p:txBody>
      </p:sp>
      <p:pic>
        <p:nvPicPr>
          <p:cNvPr id="358" name="rna_synth.png"/>
          <p:cNvPicPr/>
          <p:nvPr/>
        </p:nvPicPr>
        <p:blipFill>
          <a:blip r:embed="rId2">
            <a:extLst/>
          </a:blip>
          <a:srcRect t="2355" b="12812"/>
          <a:stretch>
            <a:fillRect/>
          </a:stretch>
        </p:blipFill>
        <p:spPr>
          <a:xfrm>
            <a:off x="2059093" y="1625599"/>
            <a:ext cx="9139485" cy="7802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Protein Synthesis in Eukaryotes vs. Prokaryotes</a:t>
            </a:r>
          </a:p>
        </p:txBody>
      </p:sp>
      <p:sp>
        <p:nvSpPr>
          <p:cNvPr id="361" name="Shape 3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362" name="Fig_7_19.jpg"/>
          <p:cNvPicPr/>
          <p:nvPr/>
        </p:nvPicPr>
        <p:blipFill>
          <a:blip r:embed="rId2">
            <a:extLst/>
          </a:blip>
          <a:srcRect l="2040" t="7707"/>
          <a:stretch>
            <a:fillRect/>
          </a:stretch>
        </p:blipFill>
        <p:spPr>
          <a:xfrm>
            <a:off x="758613" y="2492586"/>
            <a:ext cx="11688516" cy="6515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RNA Genes</a:t>
            </a:r>
          </a:p>
        </p:txBody>
      </p:sp>
      <p:sp>
        <p:nvSpPr>
          <p:cNvPr id="365" name="Shape 3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lvl="0" indent="-360045" defTabSz="473201">
              <a:spcBef>
                <a:spcPts val="3400"/>
              </a:spcBef>
              <a:defRPr sz="1800"/>
            </a:pPr>
            <a:r>
              <a:rPr sz="2916"/>
              <a:t>not all genes encode proteins</a:t>
            </a:r>
          </a:p>
          <a:p>
            <a:pPr marL="360045" lvl="0" indent="-360045" defTabSz="473201">
              <a:spcBef>
                <a:spcPts val="3400"/>
              </a:spcBef>
              <a:defRPr sz="1800"/>
            </a:pPr>
            <a:r>
              <a:rPr sz="2916"/>
              <a:t>for some genes the end product is RNA</a:t>
            </a:r>
          </a:p>
          <a:p>
            <a:pPr marL="750436" lvl="1" indent="-347186" defTabSz="473201">
              <a:spcBef>
                <a:spcPts val="3400"/>
              </a:spcBef>
              <a:buClr>
                <a:srgbClr val="011279"/>
              </a:buClr>
              <a:buSzPct val="100000"/>
              <a:buFont typeface="Times New Roman"/>
              <a:buChar char="–"/>
              <a:defRPr sz="1800"/>
            </a:pPr>
            <a:r>
              <a:rPr sz="2916"/>
              <a:t>ribosomal RNA (rRNA), which includes major constituents of ribosomes</a:t>
            </a:r>
          </a:p>
          <a:p>
            <a:pPr marL="750436" lvl="1" indent="-347186" defTabSz="473201">
              <a:spcBef>
                <a:spcPts val="3400"/>
              </a:spcBef>
              <a:buClr>
                <a:srgbClr val="011279"/>
              </a:buClr>
              <a:buSzPct val="100000"/>
              <a:buFont typeface="Times New Roman"/>
              <a:buChar char="–"/>
              <a:defRPr sz="1800"/>
            </a:pPr>
            <a:r>
              <a:rPr sz="2916"/>
              <a:t>transfer RNAs (tRNAs), which carry amino acids to ribosomes</a:t>
            </a:r>
          </a:p>
          <a:p>
            <a:pPr marL="750436" lvl="1" indent="-347186" defTabSz="473201">
              <a:spcBef>
                <a:spcPts val="3400"/>
              </a:spcBef>
              <a:buClr>
                <a:srgbClr val="011279"/>
              </a:buClr>
              <a:buSzPct val="100000"/>
              <a:buFont typeface="Times New Roman"/>
              <a:buChar char="–"/>
              <a:defRPr sz="1800"/>
            </a:pPr>
            <a:r>
              <a:rPr sz="2916"/>
              <a:t>micro RNAs (miRNAs), which play an important regulatory role in various plants and animals</a:t>
            </a:r>
          </a:p>
          <a:p>
            <a:pPr marL="720090" lvl="1" indent="-360045" defTabSz="473201">
              <a:spcBef>
                <a:spcPts val="3400"/>
              </a:spcBef>
              <a:defRPr sz="1800"/>
            </a:pPr>
            <a:r>
              <a:rPr sz="2916"/>
              <a:t>etc.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The Dynamics of Cells</a:t>
            </a:r>
          </a:p>
        </p:txBody>
      </p:sp>
      <p:sp>
        <p:nvSpPr>
          <p:cNvPr id="368" name="Shape 3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lvl="0" indent="-391159" defTabSz="514095">
              <a:spcBef>
                <a:spcPts val="3600"/>
              </a:spcBef>
              <a:defRPr sz="1800"/>
            </a:pPr>
            <a:r>
              <a:rPr sz="3168"/>
              <a:t>all cells in an organism have the same genomic data, but the genes expressed in each vary according to cell type, time, and environmental factors</a:t>
            </a:r>
          </a:p>
          <a:p>
            <a:pPr marL="391159" lvl="0" indent="-391159" defTabSz="514095">
              <a:spcBef>
                <a:spcPts val="3600"/>
              </a:spcBef>
              <a:defRPr sz="1800"/>
            </a:pPr>
            <a:r>
              <a:rPr sz="3168"/>
              <a:t>there are networks of interactions among various biochemical entities in a cell (DNA, RNA, protein, small molecules) that carry out processes such as</a:t>
            </a:r>
          </a:p>
          <a:p>
            <a:pPr marL="782319" lvl="1" indent="-391159" defTabSz="514095">
              <a:spcBef>
                <a:spcPts val="3600"/>
              </a:spcBef>
              <a:defRPr sz="1800"/>
            </a:pPr>
            <a:r>
              <a:rPr sz="3168"/>
              <a:t>metabolism</a:t>
            </a:r>
          </a:p>
          <a:p>
            <a:pPr marL="782319" lvl="1" indent="-391159" defTabSz="514095">
              <a:spcBef>
                <a:spcPts val="3600"/>
              </a:spcBef>
              <a:defRPr sz="1800"/>
            </a:pPr>
            <a:r>
              <a:rPr sz="3168"/>
              <a:t>intra-cellular and inter-cellular signaling</a:t>
            </a:r>
          </a:p>
          <a:p>
            <a:pPr marL="782319" lvl="1" indent="-391159" defTabSz="514095">
              <a:spcBef>
                <a:spcPts val="3600"/>
              </a:spcBef>
              <a:defRPr sz="1800"/>
            </a:pPr>
            <a:r>
              <a:rPr sz="3168"/>
              <a:t>regulation of gene expression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 dirty="0"/>
              <a:t>Nucleotides: the subunits of DNA</a:t>
            </a:r>
          </a:p>
        </p:txBody>
      </p:sp>
      <p:pic>
        <p:nvPicPr>
          <p:cNvPr id="108" name="nucleotide-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599" y="1950719"/>
            <a:ext cx="9645228" cy="72926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9432012" y="6756981"/>
            <a:ext cx="38194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1’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64688" y="7894594"/>
            <a:ext cx="38194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rgbClr val="FF0000"/>
                </a:solidFill>
              </a:rPr>
              <a:t>2’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2961" y="7971461"/>
            <a:ext cx="38194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rgbClr val="FF0000"/>
                </a:solidFill>
              </a:rPr>
              <a:t>3’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38043" y="7023720"/>
            <a:ext cx="38194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rgbClr val="FF0000"/>
                </a:solidFill>
              </a:rPr>
              <a:t>4’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90443" y="5621674"/>
            <a:ext cx="38194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rgbClr val="FF0000"/>
                </a:solidFill>
              </a:rPr>
              <a:t>5’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47009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5600" dirty="0"/>
              <a:t>Overview of the E. coli </a:t>
            </a:r>
            <a:br>
              <a:rPr sz="5600" dirty="0"/>
            </a:br>
            <a:r>
              <a:rPr sz="5600" dirty="0"/>
              <a:t>Metabolic Pathway Map</a:t>
            </a:r>
          </a:p>
        </p:txBody>
      </p:sp>
      <p:sp>
        <p:nvSpPr>
          <p:cNvPr id="372" name="Shape 372"/>
          <p:cNvSpPr/>
          <p:nvPr/>
        </p:nvSpPr>
        <p:spPr>
          <a:xfrm>
            <a:off x="9090884" y="6276622"/>
            <a:ext cx="3706043" cy="43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11279"/>
              </a:buClr>
              <a:buFont typeface="Times New Roman"/>
              <a:defRPr sz="1800"/>
            </a:lvl1pPr>
          </a:lstStyle>
          <a:p>
            <a:pPr lvl="0"/>
            <a:r>
              <a:t>image from the KEGG database</a:t>
            </a:r>
          </a:p>
        </p:txBody>
      </p:sp>
      <p:pic>
        <p:nvPicPr>
          <p:cNvPr id="373" name="keg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9022" y="1914595"/>
            <a:ext cx="6441441" cy="7802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5264"/>
            </a:lvl1pPr>
          </a:lstStyle>
          <a:p>
            <a:pPr lvl="0">
              <a:defRPr sz="1800"/>
            </a:pPr>
            <a:r>
              <a:rPr sz="5264"/>
              <a:t>The Metabolic Pathway for Synthesizing the Amino Acid Alanine</a:t>
            </a:r>
          </a:p>
        </p:txBody>
      </p:sp>
      <p:pic>
        <p:nvPicPr>
          <p:cNvPr id="379" name="alanine.png"/>
          <p:cNvPicPr/>
          <p:nvPr/>
        </p:nvPicPr>
        <p:blipFill>
          <a:blip r:embed="rId2">
            <a:extLst/>
          </a:blip>
          <a:srcRect t="7524"/>
          <a:stretch>
            <a:fillRect/>
          </a:stretch>
        </p:blipFill>
        <p:spPr>
          <a:xfrm>
            <a:off x="1083733" y="3142826"/>
            <a:ext cx="10837334" cy="5328357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8823477" y="8749453"/>
            <a:ext cx="384909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t>image from the Ecocyc database</a:t>
            </a:r>
          </a:p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t>www.biocyc.org</a:t>
            </a:r>
          </a:p>
        </p:txBody>
      </p:sp>
      <p:grpSp>
        <p:nvGrpSpPr>
          <p:cNvPr id="386" name="Group 386"/>
          <p:cNvGrpSpPr/>
          <p:nvPr/>
        </p:nvGrpSpPr>
        <p:grpSpPr>
          <a:xfrm>
            <a:off x="2709333" y="6470865"/>
            <a:ext cx="7152641" cy="1887355"/>
            <a:chOff x="0" y="58776"/>
            <a:chExt cx="7152639" cy="1887353"/>
          </a:xfrm>
        </p:grpSpPr>
        <p:sp>
          <p:nvSpPr>
            <p:cNvPr id="381" name="Shape 381"/>
            <p:cNvSpPr/>
            <p:nvPr/>
          </p:nvSpPr>
          <p:spPr>
            <a:xfrm>
              <a:off x="650239" y="58776"/>
              <a:ext cx="6502401" cy="18873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83540" lvl="0" indent="-383540">
                <a:spcBef>
                  <a:spcPts val="400"/>
                </a:spcBef>
                <a:buClr>
                  <a:srgbClr val="011279"/>
                </a:buClr>
                <a:buFont typeface="Times New Roman"/>
                <a:defRPr sz="1800"/>
              </a:pPr>
              <a:r>
                <a:rPr sz="2800">
                  <a:solidFill>
                    <a:srgbClr val="011279"/>
                  </a:solidFill>
                  <a:uFill>
                    <a:solidFill>
                      <a:srgbClr val="011279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reactions</a:t>
              </a:r>
            </a:p>
            <a:p>
              <a:pPr marL="383540" lvl="0" indent="-383540">
                <a:spcBef>
                  <a:spcPts val="400"/>
                </a:spcBef>
                <a:buClr>
                  <a:srgbClr val="011279"/>
                </a:buClr>
                <a:buFont typeface="Times New Roman"/>
                <a:defRPr sz="1800"/>
              </a:pPr>
              <a:r>
                <a:rPr sz="2800">
                  <a:solidFill>
                    <a:srgbClr val="011279"/>
                  </a:solidFill>
                  <a:uFill>
                    <a:solidFill>
                      <a:srgbClr val="011279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metabolites</a:t>
              </a:r>
            </a:p>
            <a:p>
              <a:pPr marL="383540" lvl="0" indent="-383540">
                <a:spcBef>
                  <a:spcPts val="400"/>
                </a:spcBef>
                <a:buClr>
                  <a:srgbClr val="011279"/>
                </a:buClr>
                <a:buFont typeface="Times New Roman"/>
                <a:defRPr sz="1800"/>
              </a:pPr>
              <a:r>
                <a:rPr sz="2800">
                  <a:solidFill>
                    <a:srgbClr val="011279"/>
                  </a:solidFill>
                  <a:uFill>
                    <a:solidFill>
                      <a:srgbClr val="011279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enzymes (proteins that catalyze reactions)</a:t>
              </a:r>
            </a:p>
            <a:p>
              <a:pPr marL="383540" lvl="0" indent="-383540">
                <a:spcBef>
                  <a:spcPts val="400"/>
                </a:spcBef>
                <a:buClr>
                  <a:srgbClr val="011279"/>
                </a:buClr>
                <a:buFont typeface="Times New Roman"/>
                <a:defRPr sz="1800"/>
              </a:pPr>
              <a:r>
                <a:rPr sz="2800">
                  <a:solidFill>
                    <a:srgbClr val="011279"/>
                  </a:solidFill>
                  <a:uFill>
                    <a:solidFill>
                      <a:srgbClr val="011279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genes encoding the enzymes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162560" y="1174044"/>
              <a:ext cx="216747" cy="216748"/>
            </a:xfrm>
            <a:prstGeom prst="rect">
              <a:avLst/>
            </a:prstGeom>
            <a:solidFill>
              <a:srgbClr val="FFA9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62560" y="1715911"/>
              <a:ext cx="216747" cy="216747"/>
            </a:xfrm>
            <a:prstGeom prst="rect">
              <a:avLst/>
            </a:prstGeom>
            <a:solidFill>
              <a:srgbClr val="AB27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0" y="307057"/>
              <a:ext cx="541867" cy="2259"/>
            </a:xfrm>
            <a:prstGeom prst="line">
              <a:avLst/>
            </a:prstGeom>
            <a:noFill/>
            <a:ln w="254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162560" y="632177"/>
              <a:ext cx="216747" cy="216748"/>
            </a:xfrm>
            <a:prstGeom prst="rect">
              <a:avLst/>
            </a:prstGeom>
            <a:solidFill>
              <a:srgbClr val="FF4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87" name="keg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746" y="4334933"/>
            <a:ext cx="1878472" cy="2275841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1517226" y="4738947"/>
            <a:ext cx="4611503" cy="1325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24" extrusionOk="0">
                <a:moveTo>
                  <a:pt x="0" y="18818"/>
                </a:moveTo>
                <a:cubicBezTo>
                  <a:pt x="4357" y="20209"/>
                  <a:pt x="8714" y="21600"/>
                  <a:pt x="12183" y="18818"/>
                </a:cubicBezTo>
                <a:cubicBezTo>
                  <a:pt x="15651" y="16035"/>
                  <a:pt x="18232" y="9079"/>
                  <a:pt x="20812" y="2124"/>
                </a:cubicBezTo>
                <a:lnTo>
                  <a:pt x="21600" y="0"/>
                </a:lnTo>
              </a:path>
            </a:pathLst>
          </a:custGeom>
          <a:ln w="63500">
            <a:solidFill>
              <a:srgbClr val="011279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50621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Gene Regulation Example: the lac Operon</a:t>
            </a:r>
          </a:p>
        </p:txBody>
      </p:sp>
      <p:pic>
        <p:nvPicPr>
          <p:cNvPr id="392" name="lacoper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106" y="1950719"/>
            <a:ext cx="10728962" cy="678236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7473103" y="8615240"/>
            <a:ext cx="419864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buClr>
                <a:srgbClr val="011279"/>
              </a:buClr>
              <a:buFont typeface="Times New Roman"/>
            </a:lvl1pPr>
          </a:lstStyle>
          <a:p>
            <a:pPr lvl="0">
              <a:defRPr sz="1800"/>
            </a:pPr>
            <a:r>
              <a:rPr sz="3200" dirty="0"/>
              <a:t>these proteins metabolize lactose</a:t>
            </a:r>
          </a:p>
        </p:txBody>
      </p:sp>
      <p:sp>
        <p:nvSpPr>
          <p:cNvPr id="394" name="Shape 394"/>
          <p:cNvSpPr/>
          <p:nvPr/>
        </p:nvSpPr>
        <p:spPr>
          <a:xfrm>
            <a:off x="481761" y="8553685"/>
            <a:ext cx="622268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Bef>
                <a:spcPts val="4200"/>
              </a:spcBef>
              <a:buClr>
                <a:srgbClr val="011279"/>
              </a:buClr>
              <a:buFont typeface="Times New Roman"/>
              <a:defRPr sz="1800"/>
            </a:pPr>
            <a:r>
              <a:rPr sz="3200" dirty="0"/>
              <a:t>this protein regulates </a:t>
            </a:r>
            <a:r>
              <a:rPr sz="3200" dirty="0" smtClean="0"/>
              <a:t>the</a:t>
            </a:r>
            <a:r>
              <a:rPr lang="en-US" sz="3200" dirty="0" smtClean="0"/>
              <a:t> </a:t>
            </a:r>
            <a:r>
              <a:rPr sz="3200" dirty="0" smtClean="0"/>
              <a:t>transcription </a:t>
            </a:r>
            <a:r>
              <a:rPr sz="3200" dirty="0"/>
              <a:t>of LacZ, LacY, LacA</a:t>
            </a:r>
          </a:p>
        </p:txBody>
      </p:sp>
      <p:sp>
        <p:nvSpPr>
          <p:cNvPr id="395" name="Shape 395"/>
          <p:cNvSpPr/>
          <p:nvPr/>
        </p:nvSpPr>
        <p:spPr>
          <a:xfrm rot="16200000">
            <a:off x="9175608" y="6249528"/>
            <a:ext cx="216748" cy="4334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5965" y="10800"/>
                  <a:pt x="0" y="10800"/>
                </a:cubicBezTo>
                <a:cubicBezTo>
                  <a:pt x="596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 w="25400">
            <a:solidFill>
              <a:srgbClr val="011279"/>
            </a:solidFill>
            <a:round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 rot="16200000">
            <a:off x="2275839" y="6935893"/>
            <a:ext cx="325121" cy="270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5965" y="10800"/>
                  <a:pt x="0" y="10800"/>
                </a:cubicBezTo>
                <a:cubicBezTo>
                  <a:pt x="596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 w="25400">
            <a:solidFill>
              <a:srgbClr val="011279"/>
            </a:solidFill>
            <a:round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lacoff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2106" y="1824284"/>
            <a:ext cx="10620588" cy="6854614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3168244" y="8151162"/>
            <a:ext cx="933952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rPr sz="3600" dirty="0"/>
              <a:t>lactose is absent ⇒ the protein encoded by </a:t>
            </a:r>
            <a:endParaRPr lang="en-US" sz="3600" dirty="0" smtClean="0"/>
          </a:p>
          <a:p>
            <a:pPr lvl="0">
              <a:buClr>
                <a:srgbClr val="011279"/>
              </a:buClr>
              <a:buFont typeface="Times New Roman"/>
              <a:defRPr sz="1800"/>
            </a:pPr>
            <a:r>
              <a:rPr sz="3600" dirty="0" smtClean="0"/>
              <a:t>lacI </a:t>
            </a:r>
            <a:r>
              <a:rPr sz="3600" dirty="0"/>
              <a:t>represses transcription of the lac operon</a:t>
            </a:r>
          </a:p>
        </p:txBody>
      </p:sp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37978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Gene Regulation Example: the lac Operon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lac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106" y="1300479"/>
            <a:ext cx="10403841" cy="6543041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04426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200"/>
            </a:lvl1pPr>
          </a:lstStyle>
          <a:p>
            <a:pPr lvl="0">
              <a:defRPr sz="1800"/>
            </a:pPr>
            <a:r>
              <a:rPr sz="5200" dirty="0"/>
              <a:t>Gene Regulation Example: the lac Operon</a:t>
            </a:r>
          </a:p>
        </p:txBody>
      </p:sp>
      <p:sp>
        <p:nvSpPr>
          <p:cNvPr id="406" name="Shape 406"/>
          <p:cNvSpPr/>
          <p:nvPr/>
        </p:nvSpPr>
        <p:spPr>
          <a:xfrm>
            <a:off x="192417" y="7914850"/>
            <a:ext cx="1263921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buClr>
                <a:srgbClr val="011279"/>
              </a:buClr>
              <a:buFont typeface="Times New Roman"/>
            </a:lvl1pPr>
          </a:lstStyle>
          <a:p>
            <a:pPr lvl="0">
              <a:defRPr sz="1800"/>
            </a:pPr>
            <a:r>
              <a:rPr sz="3200" dirty="0"/>
              <a:t>lactose is present ⇒ it binds to the protein encoded by lacI changing its shape; in this state, the protein doesn’t bind upstream from the lac operon; therefore the lac operon can be transcribed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 lvl="0">
              <a:defRPr sz="1800"/>
            </a:pPr>
            <a:r>
              <a:rPr sz="5200"/>
              <a:t>Gene Regulation Example: the lac Operon</a:t>
            </a:r>
          </a:p>
        </p:txBody>
      </p:sp>
      <p:sp>
        <p:nvSpPr>
          <p:cNvPr id="411" name="Shape 4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lvl="0" indent="-360045" defTabSz="473201">
              <a:spcBef>
                <a:spcPts val="3400"/>
              </a:spcBef>
              <a:defRPr sz="1800"/>
            </a:pPr>
            <a:r>
              <a:rPr sz="2916"/>
              <a:t>this example provides a simple illustration of how a cell can regulate (turn on/off) certain genes in response to the state of its environment</a:t>
            </a:r>
          </a:p>
          <a:p>
            <a:pPr marL="720090" lvl="1" indent="-360045" defTabSz="473201">
              <a:spcBef>
                <a:spcPts val="3400"/>
              </a:spcBef>
              <a:defRPr sz="1800"/>
            </a:pPr>
            <a:r>
              <a:rPr sz="2916"/>
              <a:t>an operon is a sequence of genes transcribed as a unit</a:t>
            </a:r>
          </a:p>
          <a:p>
            <a:pPr marL="720090" lvl="1" indent="-360045" defTabSz="473201">
              <a:spcBef>
                <a:spcPts val="3400"/>
              </a:spcBef>
              <a:defRPr sz="1800"/>
            </a:pPr>
            <a:r>
              <a:rPr sz="2916"/>
              <a:t>the lac operon is involved in metabolizing lactose</a:t>
            </a:r>
          </a:p>
          <a:p>
            <a:pPr marL="1080135" lvl="2" indent="-360045" defTabSz="473201">
              <a:spcBef>
                <a:spcPts val="3400"/>
              </a:spcBef>
              <a:defRPr sz="1800"/>
            </a:pPr>
            <a:r>
              <a:rPr sz="2916"/>
              <a:t>it is “turned on” when lactose is present in the cell</a:t>
            </a:r>
          </a:p>
          <a:p>
            <a:pPr marL="1080135" lvl="2" indent="-360045" defTabSz="473201">
              <a:spcBef>
                <a:spcPts val="3400"/>
              </a:spcBef>
              <a:defRPr sz="1800"/>
            </a:pPr>
            <a:r>
              <a:rPr sz="2916"/>
              <a:t>the lac operon is regulated at the transcription level</a:t>
            </a:r>
          </a:p>
          <a:p>
            <a:pPr marL="360045" lvl="0" indent="-360045" defTabSz="473201">
              <a:spcBef>
                <a:spcPts val="3400"/>
              </a:spcBef>
              <a:defRPr sz="1800"/>
            </a:pPr>
            <a:r>
              <a:rPr sz="2916"/>
              <a:t>the depiction here is incomplete; for example, the level of glucose in the cell also influences transcription of the lac operon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952499" y="2723"/>
            <a:ext cx="11402061" cy="991274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400" dirty="0"/>
              <a:t>Selected milestones in </a:t>
            </a:r>
            <a:r>
              <a:rPr sz="4400" dirty="0" smtClean="0"/>
              <a:t>genome</a:t>
            </a:r>
            <a:r>
              <a:rPr lang="en-US" sz="4400" dirty="0" smtClean="0"/>
              <a:t> </a:t>
            </a:r>
            <a:r>
              <a:rPr sz="4400" dirty="0" smtClean="0"/>
              <a:t>sequencing</a:t>
            </a:r>
            <a:endParaRPr sz="4400" dirty="0"/>
          </a:p>
        </p:txBody>
      </p:sp>
      <p:graphicFrame>
        <p:nvGraphicFramePr>
          <p:cNvPr id="430" name="Table 430"/>
          <p:cNvGraphicFramePr/>
          <p:nvPr>
            <p:extLst>
              <p:ext uri="{D42A27DB-BD31-4B8C-83A1-F6EECF244321}">
                <p14:modId xmlns:p14="http://schemas.microsoft.com/office/powerpoint/2010/main" val="2370387483"/>
              </p:ext>
            </p:extLst>
          </p:nvPr>
        </p:nvGraphicFramePr>
        <p:xfrm>
          <a:off x="505741" y="993997"/>
          <a:ext cx="12140115" cy="774528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609475"/>
                <a:gridCol w="1576952"/>
                <a:gridCol w="2145798"/>
                <a:gridCol w="3047383"/>
                <a:gridCol w="2289654"/>
                <a:gridCol w="2470853"/>
              </a:tblGrid>
              <a:tr h="1317674"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  <a:defRPr sz="36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defRPr>
                      </a:pPr>
                      <a:endParaRPr sz="2800">
                        <a:solidFill>
                          <a:srgbClr val="000000"/>
                        </a:solidFill>
                      </a:endParaRP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4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Year</a:t>
                      </a:r>
                      <a:endParaRPr sz="2800" dirty="0">
                        <a:solidFill>
                          <a:srgbClr val="000000"/>
                        </a:solidFill>
                        <a:effectLst>
                          <a:outerShdw blurRad="63500" dist="3302" dir="5400000" rotWithShape="0">
                            <a:srgbClr val="000000">
                              <a:alpha val="40000"/>
                            </a:srgbClr>
                          </a:outerShdw>
                        </a:effectLst>
                        <a:latin typeface="Chalkboard"/>
                        <a:ea typeface="Chalkboard"/>
                        <a:cs typeface="Chalkboard"/>
                        <a:sym typeface="Chalkboard"/>
                      </a:endParaRP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Common Name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Species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# of Chromosomes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Size (base pairs)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03125"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  <a:defRPr sz="36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defRPr>
                      </a:pPr>
                      <a:endParaRPr sz="2800">
                        <a:solidFill>
                          <a:srgbClr val="000000"/>
                        </a:solidFill>
                      </a:endParaRP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1995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Bacterium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Haemophilus influenzae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4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1.8 x 10</a:t>
                      </a:r>
                      <a:r>
                        <a:rPr sz="2400" baseline="300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6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03125"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  <a:defRPr sz="36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defRPr>
                      </a:pPr>
                      <a:endParaRPr sz="2800">
                        <a:solidFill>
                          <a:srgbClr val="000000"/>
                        </a:solidFill>
                      </a:endParaRP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1996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Yeast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Saccharomyces cerevisiae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16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4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1.2 x 10</a:t>
                      </a:r>
                      <a:r>
                        <a:rPr sz="2400" baseline="300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7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03125"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  <a:defRPr sz="36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defRPr>
                      </a:pPr>
                      <a:endParaRPr sz="2800">
                        <a:solidFill>
                          <a:srgbClr val="000000"/>
                        </a:solidFill>
                      </a:endParaRP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blipFill rotWithShape="1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1998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 dirty="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Worm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Caenorhabditis elegans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6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4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1.0 x 10</a:t>
                      </a:r>
                      <a:r>
                        <a:rPr sz="2400" baseline="300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8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44902"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  <a:defRPr sz="36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defRPr>
                      </a:pPr>
                      <a:endParaRPr sz="2800">
                        <a:solidFill>
                          <a:srgbClr val="000000"/>
                        </a:solidFill>
                      </a:endParaRP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blipFill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1999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Fruit Fly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Drosophila melanogaster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4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4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1.3 x 10</a:t>
                      </a:r>
                      <a:r>
                        <a:rPr sz="2400" baseline="300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8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488576"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  <a:defRPr sz="36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defRPr>
                      </a:pPr>
                      <a:endParaRPr sz="2800">
                        <a:solidFill>
                          <a:srgbClr val="000000"/>
                        </a:solidFill>
                      </a:endParaRP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blipFill rotWithShape="1">
                      <a:blip r:embed="rId6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2000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Human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Homo sapiens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23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4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3.1 x 10</a:t>
                      </a:r>
                      <a:r>
                        <a:rPr sz="2400" baseline="300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9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43871"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  <a:defRPr sz="36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defRPr>
                      </a:pPr>
                      <a:endParaRPr sz="2800">
                        <a:solidFill>
                          <a:srgbClr val="000000"/>
                        </a:solidFill>
                      </a:endParaRP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blipFill rotWithShape="1">
                      <a:blip r:embed="rId7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2002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Mouse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Mus musculus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20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4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2.6 x 10</a:t>
                      </a:r>
                      <a:r>
                        <a:rPr sz="2400" baseline="300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9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03125"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  <a:defRPr sz="36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defRPr>
                      </a:pPr>
                      <a:endParaRPr sz="2800">
                        <a:solidFill>
                          <a:srgbClr val="000000"/>
                        </a:solidFill>
                      </a:endParaRP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blipFill rotWithShape="1">
                      <a:blip r:embed="rId8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2004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Rat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Rattus norvegicus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21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4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2.8 x 10</a:t>
                      </a:r>
                      <a:r>
                        <a:rPr sz="2400" baseline="300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9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43871"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  <a:defRPr sz="36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defRPr>
                      </a:pPr>
                      <a:endParaRPr sz="2800">
                        <a:solidFill>
                          <a:srgbClr val="000000"/>
                        </a:solidFill>
                      </a:endParaRP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blipFill rotWithShape="1">
                      <a:blip r:embed="rId9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2005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Chimpanzee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Pan troglodytes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800">
                          <a:solidFill>
                            <a:srgbClr val="000000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24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635000" algn="l"/>
                        </a:tabLst>
                      </a:pPr>
                      <a:r>
                        <a:rPr sz="24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3.1 x 10</a:t>
                      </a:r>
                      <a:r>
                        <a:rPr sz="2400" baseline="30000" dirty="0">
                          <a:solidFill>
                            <a:srgbClr val="000000"/>
                          </a:solidFill>
                          <a:latin typeface="Chalkboard"/>
                          <a:ea typeface="Chalkboard"/>
                          <a:cs typeface="Chalkboard"/>
                          <a:sym typeface="Chalkboard"/>
                        </a:rPr>
                        <a:t>9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31" name="Shape 431"/>
          <p:cNvSpPr/>
          <p:nvPr/>
        </p:nvSpPr>
        <p:spPr>
          <a:xfrm>
            <a:off x="505742" y="8784722"/>
            <a:ext cx="5292232" cy="614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 dirty="0"/>
              <a:t>Sequence is freely available</a:t>
            </a:r>
          </a:p>
        </p:txBody>
      </p:sp>
      <p:sp>
        <p:nvSpPr>
          <p:cNvPr id="432" name="Shape 432"/>
          <p:cNvSpPr/>
          <p:nvPr/>
        </p:nvSpPr>
        <p:spPr>
          <a:xfrm>
            <a:off x="5523042" y="8863480"/>
            <a:ext cx="6850760" cy="55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 indent="12700">
              <a:defRPr sz="1800"/>
            </a:pPr>
            <a:r>
              <a:rPr sz="3600" dirty="0"/>
              <a:t>NCBI - </a:t>
            </a:r>
            <a:r>
              <a:rPr sz="2400" dirty="0">
                <a:hlinkClick r:id="rId10"/>
              </a:rPr>
              <a:t>http://www.ncbi.nlm.nih.gov</a:t>
            </a:r>
            <a:endParaRPr sz="3600" dirty="0"/>
          </a:p>
          <a:p>
            <a:pPr lvl="0" indent="12700">
              <a:defRPr sz="1800"/>
            </a:pPr>
            <a:r>
              <a:rPr sz="3600" dirty="0"/>
              <a:t>UCSC - </a:t>
            </a:r>
            <a:r>
              <a:rPr sz="2400" dirty="0">
                <a:hlinkClick r:id="rId11"/>
              </a:rPr>
              <a:t>http://genome.ucsc.edu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But Wait, There’s More…</a:t>
            </a:r>
          </a:p>
        </p:txBody>
      </p:sp>
      <p:sp>
        <p:nvSpPr>
          <p:cNvPr id="435" name="Shape 4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lvl="0" indent="-346709" defTabSz="455675">
              <a:lnSpc>
                <a:spcPct val="90000"/>
              </a:lnSpc>
              <a:spcBef>
                <a:spcPts val="1200"/>
              </a:spcBef>
              <a:defRPr sz="1800"/>
            </a:pPr>
            <a:r>
              <a:rPr sz="2807" dirty="0"/>
              <a:t>&gt; 1000 other publicly available databases pertaining to molecular biology (see pointer to Nucleic Acids Research directory on course home page)</a:t>
            </a:r>
          </a:p>
          <a:p>
            <a:pPr marL="346709" lvl="0" indent="-346709" defTabSz="455675">
              <a:lnSpc>
                <a:spcPct val="90000"/>
              </a:lnSpc>
              <a:spcBef>
                <a:spcPts val="1200"/>
              </a:spcBef>
              <a:defRPr sz="1800"/>
            </a:pPr>
            <a:r>
              <a:rPr sz="2807" dirty="0"/>
              <a:t>GenBank</a:t>
            </a:r>
          </a:p>
          <a:p>
            <a:pPr marL="611200" lvl="1" indent="-222884" defTabSz="455675">
              <a:lnSpc>
                <a:spcPct val="90000"/>
              </a:lnSpc>
              <a:spcBef>
                <a:spcPts val="1200"/>
              </a:spcBef>
              <a:buClr>
                <a:srgbClr val="011279"/>
              </a:buClr>
              <a:buSzTx/>
              <a:buFont typeface="Times New Roman"/>
              <a:buNone/>
              <a:defRPr sz="1800"/>
            </a:pPr>
            <a:r>
              <a:rPr sz="2807" dirty="0"/>
              <a:t>&gt; </a:t>
            </a:r>
            <a:r>
              <a:rPr lang="en-US" sz="2807" dirty="0" smtClean="0"/>
              <a:t>201</a:t>
            </a:r>
            <a:r>
              <a:rPr sz="2807" dirty="0" smtClean="0"/>
              <a:t> </a:t>
            </a:r>
            <a:r>
              <a:rPr sz="2807" dirty="0"/>
              <a:t>million sequence entries</a:t>
            </a:r>
          </a:p>
          <a:p>
            <a:pPr marL="611200" lvl="1" indent="-222884" defTabSz="455675">
              <a:lnSpc>
                <a:spcPct val="90000"/>
              </a:lnSpc>
              <a:spcBef>
                <a:spcPts val="1200"/>
              </a:spcBef>
              <a:buClr>
                <a:srgbClr val="011279"/>
              </a:buClr>
              <a:buSzTx/>
              <a:buFont typeface="Times New Roman"/>
              <a:buNone/>
              <a:defRPr sz="1800"/>
            </a:pPr>
            <a:r>
              <a:rPr sz="2807" dirty="0"/>
              <a:t>&gt; </a:t>
            </a:r>
            <a:r>
              <a:rPr lang="en-US" sz="2807" dirty="0" smtClean="0"/>
              <a:t>235</a:t>
            </a:r>
            <a:r>
              <a:rPr sz="2807" dirty="0" smtClean="0"/>
              <a:t> </a:t>
            </a:r>
            <a:r>
              <a:rPr sz="2807" dirty="0"/>
              <a:t>billion bases</a:t>
            </a:r>
          </a:p>
          <a:p>
            <a:pPr marL="346709" lvl="0" indent="-346709" defTabSz="455675">
              <a:lnSpc>
                <a:spcPct val="90000"/>
              </a:lnSpc>
              <a:spcBef>
                <a:spcPts val="1200"/>
              </a:spcBef>
              <a:defRPr sz="1800"/>
            </a:pPr>
            <a:r>
              <a:rPr sz="2807" dirty="0"/>
              <a:t>UniProtKB / Swis-Prot</a:t>
            </a:r>
          </a:p>
          <a:p>
            <a:pPr marL="611200" lvl="1" indent="-222884" defTabSz="455675">
              <a:lnSpc>
                <a:spcPct val="90000"/>
              </a:lnSpc>
              <a:spcBef>
                <a:spcPts val="1200"/>
              </a:spcBef>
              <a:buClr>
                <a:srgbClr val="011279"/>
              </a:buClr>
              <a:buSzTx/>
              <a:buFont typeface="Times New Roman"/>
              <a:buNone/>
              <a:defRPr sz="1800"/>
            </a:pPr>
            <a:r>
              <a:rPr sz="2807" dirty="0"/>
              <a:t>&gt; </a:t>
            </a:r>
            <a:r>
              <a:rPr lang="en-US" sz="2807" dirty="0" smtClean="0"/>
              <a:t>89</a:t>
            </a:r>
            <a:r>
              <a:rPr sz="2807" dirty="0" smtClean="0"/>
              <a:t> </a:t>
            </a:r>
            <a:r>
              <a:rPr sz="2807" dirty="0"/>
              <a:t>million protein sequence entries</a:t>
            </a:r>
          </a:p>
          <a:p>
            <a:pPr marL="611200" lvl="1" indent="-222884" defTabSz="455675">
              <a:lnSpc>
                <a:spcPct val="90000"/>
              </a:lnSpc>
              <a:spcBef>
                <a:spcPts val="1200"/>
              </a:spcBef>
              <a:buClr>
                <a:srgbClr val="011279"/>
              </a:buClr>
              <a:buSzTx/>
              <a:buFont typeface="Times New Roman"/>
              <a:buNone/>
              <a:defRPr sz="1800"/>
            </a:pPr>
            <a:r>
              <a:rPr sz="2807" dirty="0"/>
              <a:t>&gt; </a:t>
            </a:r>
            <a:r>
              <a:rPr lang="en-US" sz="2807" dirty="0" smtClean="0"/>
              <a:t>30</a:t>
            </a:r>
            <a:r>
              <a:rPr sz="2807" dirty="0" smtClean="0"/>
              <a:t> </a:t>
            </a:r>
            <a:r>
              <a:rPr sz="2807" dirty="0"/>
              <a:t>billion amino acids</a:t>
            </a:r>
          </a:p>
          <a:p>
            <a:pPr marL="346709" lvl="0" indent="-346709" defTabSz="455675">
              <a:lnSpc>
                <a:spcPct val="90000"/>
              </a:lnSpc>
              <a:spcBef>
                <a:spcPts val="1200"/>
              </a:spcBef>
              <a:defRPr sz="1800"/>
            </a:pPr>
            <a:r>
              <a:rPr sz="2807" dirty="0"/>
              <a:t>Protein Data Bank</a:t>
            </a:r>
          </a:p>
          <a:p>
            <a:pPr marL="611200" lvl="1" indent="-222884" defTabSz="455675">
              <a:lnSpc>
                <a:spcPct val="90000"/>
              </a:lnSpc>
              <a:spcBef>
                <a:spcPts val="1200"/>
              </a:spcBef>
              <a:buClr>
                <a:srgbClr val="011279"/>
              </a:buClr>
              <a:buSzTx/>
              <a:buFont typeface="Times New Roman"/>
              <a:buNone/>
              <a:defRPr sz="1800"/>
            </a:pPr>
            <a:r>
              <a:rPr lang="en-US" sz="2807" dirty="0" smtClean="0"/>
              <a:t>123</a:t>
            </a:r>
            <a:r>
              <a:rPr sz="2807" dirty="0" smtClean="0"/>
              <a:t>,</a:t>
            </a:r>
            <a:r>
              <a:rPr lang="en-US" sz="2807" dirty="0" smtClean="0"/>
              <a:t>837</a:t>
            </a:r>
            <a:r>
              <a:rPr sz="2807" dirty="0" smtClean="0"/>
              <a:t> </a:t>
            </a:r>
            <a:r>
              <a:rPr sz="2807" dirty="0"/>
              <a:t>protein (and related) structures</a:t>
            </a:r>
          </a:p>
          <a:p>
            <a:pPr marL="432892" lvl="0" indent="-401192" defTabSz="455675">
              <a:lnSpc>
                <a:spcPct val="90000"/>
              </a:lnSpc>
              <a:spcBef>
                <a:spcPts val="1200"/>
              </a:spcBef>
              <a:buClr>
                <a:srgbClr val="941100"/>
              </a:buClr>
              <a:buSzPct val="100000"/>
              <a:buFont typeface="Times New Roman"/>
              <a:buChar char="*"/>
              <a:defRPr sz="1800"/>
            </a:pPr>
            <a:r>
              <a:rPr sz="2807" dirty="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</a:rPr>
              <a:t>all numbers current </a:t>
            </a:r>
            <a:r>
              <a:rPr lang="en-US" sz="2807" dirty="0" smtClean="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</a:rPr>
              <a:t>as of </a:t>
            </a:r>
            <a:r>
              <a:rPr sz="2807" dirty="0" smtClean="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</a:rPr>
              <a:t>9</a:t>
            </a:r>
            <a:r>
              <a:rPr sz="2807" dirty="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</a:rPr>
              <a:t>/</a:t>
            </a:r>
            <a:r>
              <a:rPr sz="2807" dirty="0" smtClean="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</a:rPr>
              <a:t>1</a:t>
            </a:r>
            <a:r>
              <a:rPr lang="en-US" sz="2807" dirty="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</a:rPr>
              <a:t>7</a:t>
            </a:r>
            <a:endParaRPr sz="2807" dirty="0">
              <a:solidFill>
                <a:srgbClr val="941100"/>
              </a:solidFill>
              <a:uFill>
                <a:solidFill>
                  <a:srgbClr val="94110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More Data: </a:t>
            </a:r>
            <a:br>
              <a:rPr sz="5600"/>
            </a:br>
            <a:r>
              <a:rPr sz="5600"/>
              <a:t>High-Throughput Experiments</a:t>
            </a:r>
          </a:p>
        </p:txBody>
      </p:sp>
      <p:sp>
        <p:nvSpPr>
          <p:cNvPr id="440" name="Shape 4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lvl="0" indent="-386715" defTabSz="508254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3132" dirty="0"/>
              <a:t>RNA abundances</a:t>
            </a:r>
          </a:p>
          <a:p>
            <a:pPr marL="386715" lvl="0" indent="-386715" defTabSz="508254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3132" dirty="0"/>
              <a:t>protein abundances</a:t>
            </a:r>
          </a:p>
          <a:p>
            <a:pPr marL="386715" lvl="0" indent="-386715" defTabSz="508254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3132" dirty="0"/>
              <a:t>small molecule abundances</a:t>
            </a:r>
          </a:p>
          <a:p>
            <a:pPr marL="386715" lvl="0" indent="-386715" defTabSz="508254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3132" dirty="0"/>
              <a:t>protein-protein interactions</a:t>
            </a:r>
          </a:p>
          <a:p>
            <a:pPr marL="386715" lvl="0" indent="-386715" defTabSz="508254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3132" dirty="0"/>
              <a:t>protein-DNA interactions </a:t>
            </a:r>
          </a:p>
          <a:p>
            <a:pPr marL="386715" lvl="0" indent="-386715" defTabSz="508254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3132" dirty="0"/>
              <a:t>protein-small molecule interactions</a:t>
            </a:r>
          </a:p>
          <a:p>
            <a:pPr marL="386715" lvl="0" indent="-386715" defTabSz="508254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3132" dirty="0"/>
              <a:t>genetic variants of an individual (e.g. which DNA base does the individual have at a few </a:t>
            </a:r>
            <a:r>
              <a:rPr lang="en-US" sz="3132" dirty="0" smtClean="0"/>
              <a:t>million </a:t>
            </a:r>
            <a:r>
              <a:rPr sz="3132" dirty="0" smtClean="0"/>
              <a:t>selected </a:t>
            </a:r>
            <a:r>
              <a:rPr sz="3132" dirty="0"/>
              <a:t>positions)</a:t>
            </a:r>
          </a:p>
          <a:p>
            <a:pPr marL="386715" lvl="0" indent="-386715" defTabSz="508254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3132" dirty="0" smtClean="0"/>
              <a:t>something </a:t>
            </a:r>
            <a:r>
              <a:rPr sz="3132" dirty="0"/>
              <a:t>(e.g. viral replication) measured across thousands of genetic variants</a:t>
            </a:r>
          </a:p>
          <a:p>
            <a:pPr marL="386715" lvl="0" indent="-386715" defTabSz="508254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3132" dirty="0"/>
              <a:t>etc.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587573" y="8957709"/>
            <a:ext cx="114418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buClr>
                <a:srgbClr val="941100"/>
              </a:buClr>
              <a:buFont typeface="Times New Roman"/>
            </a:lvl1pPr>
          </a:lstStyle>
          <a:p>
            <a:pPr lvl="0">
              <a:defRPr sz="1800"/>
            </a:pPr>
            <a:r>
              <a:rPr sz="2400" dirty="0"/>
              <a:t>Figure from Spellman et al., Molecular Biology of the Cell, 9:3273-3297, 1998</a:t>
            </a:r>
          </a:p>
        </p:txBody>
      </p:sp>
      <p:pic>
        <p:nvPicPr>
          <p:cNvPr id="444" name="cell-cycle-expressio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502" y="1266614"/>
            <a:ext cx="5138704" cy="7579361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975359" y="250613"/>
            <a:ext cx="1105408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941100"/>
              </a:buClr>
              <a:buFont typeface="Times New Roman"/>
              <a:defRPr sz="560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</a:rPr>
              <a:t>Example HT Experiment</a:t>
            </a:r>
          </a:p>
        </p:txBody>
      </p:sp>
      <p:sp>
        <p:nvSpPr>
          <p:cNvPr id="446" name="Shape 446"/>
          <p:cNvSpPr>
            <a:spLocks noGrp="1"/>
          </p:cNvSpPr>
          <p:nvPr>
            <p:ph type="body" idx="1"/>
          </p:nvPr>
        </p:nvSpPr>
        <p:spPr>
          <a:xfrm>
            <a:off x="5477700" y="1649297"/>
            <a:ext cx="7373100" cy="724070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defRPr sz="1800"/>
            </a:pPr>
            <a:r>
              <a:rPr sz="3600" dirty="0"/>
              <a:t>this figure depicts one yeast gene-expression data set </a:t>
            </a:r>
          </a:p>
          <a:p>
            <a:pPr lvl="1">
              <a:lnSpc>
                <a:spcPct val="90000"/>
              </a:lnSpc>
              <a:defRPr sz="1800"/>
            </a:pPr>
            <a:r>
              <a:rPr sz="3600" dirty="0"/>
              <a:t>each row represents a gene</a:t>
            </a:r>
          </a:p>
          <a:p>
            <a:pPr lvl="1">
              <a:lnSpc>
                <a:spcPct val="90000"/>
              </a:lnSpc>
              <a:defRPr sz="1800"/>
            </a:pPr>
            <a:r>
              <a:rPr sz="3600" dirty="0"/>
              <a:t>each column represents a measurement of gene expression (mRNA abundance) at some time point</a:t>
            </a:r>
          </a:p>
          <a:p>
            <a:pPr marL="926464" lvl="1" indent="-428624">
              <a:lnSpc>
                <a:spcPct val="90000"/>
              </a:lnSpc>
              <a:buClr>
                <a:srgbClr val="FF2600"/>
              </a:buClr>
              <a:buSzPct val="100000"/>
              <a:buFont typeface="Times New Roman"/>
              <a:buChar char="–"/>
              <a:defRPr sz="1800"/>
            </a:pPr>
            <a:r>
              <a:rPr sz="3600" dirty="0"/>
              <a:t>red indicates that a gene is being expressed more than some baseline; green means less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The four DNA bases</a:t>
            </a:r>
            <a:endParaRPr lang="en-US" sz="4800" dirty="0"/>
          </a:p>
        </p:txBody>
      </p:sp>
      <p:pic>
        <p:nvPicPr>
          <p:cNvPr id="4" name="Picture 3" descr="nucleotides_acg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5" y="2147624"/>
            <a:ext cx="9759462" cy="75184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544730" y="4378195"/>
            <a:ext cx="1723344" cy="1255750"/>
            <a:chOff x="2544730" y="4378195"/>
            <a:chExt cx="1723344" cy="1255750"/>
          </a:xfrm>
        </p:grpSpPr>
        <p:sp>
          <p:nvSpPr>
            <p:cNvPr id="5" name="TextBox 4"/>
            <p:cNvSpPr txBox="1"/>
            <p:nvPr/>
          </p:nvSpPr>
          <p:spPr>
            <a:xfrm>
              <a:off x="3985898" y="4757786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79331" y="5254354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2’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67994" y="5254354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3’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26906" y="4779569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4’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44730" y="4378195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5’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42963" y="6566704"/>
            <a:ext cx="1657650" cy="1036810"/>
            <a:chOff x="3042963" y="6566704"/>
            <a:chExt cx="1657650" cy="1036810"/>
          </a:xfrm>
        </p:grpSpPr>
        <p:sp>
          <p:nvSpPr>
            <p:cNvPr id="10" name="TextBox 9"/>
            <p:cNvSpPr txBox="1"/>
            <p:nvPr/>
          </p:nvSpPr>
          <p:spPr>
            <a:xfrm>
              <a:off x="4418437" y="6814931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46176" y="7180135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2’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56737" y="7223923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3’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9445" y="6836714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4’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2963" y="6566704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5’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63693" y="3432556"/>
            <a:ext cx="1599431" cy="1135434"/>
            <a:chOff x="8163693" y="3432556"/>
            <a:chExt cx="1599431" cy="1135434"/>
          </a:xfrm>
        </p:grpSpPr>
        <p:sp>
          <p:nvSpPr>
            <p:cNvPr id="17" name="TextBox 16"/>
            <p:cNvSpPr txBox="1"/>
            <p:nvPr/>
          </p:nvSpPr>
          <p:spPr>
            <a:xfrm>
              <a:off x="8163693" y="4188399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04781" y="3476344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2’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788157" y="3432556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3’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55200" y="3855935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4’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80948" y="3998603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5’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936192" y="5415242"/>
            <a:ext cx="1621329" cy="945638"/>
            <a:chOff x="8936192" y="5415242"/>
            <a:chExt cx="1621329" cy="945638"/>
          </a:xfrm>
        </p:grpSpPr>
        <p:sp>
          <p:nvSpPr>
            <p:cNvPr id="23" name="TextBox 22"/>
            <p:cNvSpPr txBox="1"/>
            <p:nvPr/>
          </p:nvSpPr>
          <p:spPr>
            <a:xfrm>
              <a:off x="8936192" y="5908357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1076" y="5415242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2’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538758" y="5415242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3’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49597" y="5838621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4’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75345" y="5981289"/>
              <a:ext cx="28217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>
                  <a:solidFill>
                    <a:srgbClr val="FF0000"/>
                  </a:solidFill>
                </a:rPr>
                <a:t>5’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992724" y="7647302"/>
            <a:ext cx="40205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3’</a:t>
            </a:r>
            <a:endParaRPr kumimoji="0" lang="en-US" sz="28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45174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xfrm>
            <a:off x="952500" y="31696"/>
            <a:ext cx="11099800" cy="825608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More Data: Interactions</a:t>
            </a:r>
          </a:p>
        </p:txBody>
      </p:sp>
      <p:pic>
        <p:nvPicPr>
          <p:cNvPr id="449" name="interaction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5053" y="857304"/>
            <a:ext cx="7802881" cy="5278686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Shape 450"/>
          <p:cNvSpPr/>
          <p:nvPr/>
        </p:nvSpPr>
        <p:spPr>
          <a:xfrm>
            <a:off x="2379465" y="8977888"/>
            <a:ext cx="82284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941100"/>
              </a:buClr>
              <a:buFont typeface="Times New Roman"/>
            </a:lvl1pPr>
          </a:lstStyle>
          <a:p>
            <a:pPr lvl="0">
              <a:defRPr sz="1800"/>
            </a:pPr>
            <a:r>
              <a:rPr sz="2400" dirty="0"/>
              <a:t>Figure from Ideker et al., Science 292(5518):929-934, 2001</a:t>
            </a:r>
          </a:p>
        </p:txBody>
      </p:sp>
      <p:sp>
        <p:nvSpPr>
          <p:cNvPr id="451" name="Shape 451"/>
          <p:cNvSpPr>
            <a:spLocks noGrp="1"/>
          </p:cNvSpPr>
          <p:nvPr>
            <p:ph type="body" idx="1"/>
          </p:nvPr>
        </p:nvSpPr>
        <p:spPr>
          <a:xfrm>
            <a:off x="952500" y="6405761"/>
            <a:ext cx="11099800" cy="239295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lnSpc>
                <a:spcPct val="80000"/>
              </a:lnSpc>
              <a:defRPr sz="1800"/>
            </a:pPr>
            <a:r>
              <a:rPr sz="3200" dirty="0"/>
              <a:t>each node represents a gene product (protein)</a:t>
            </a:r>
          </a:p>
          <a:p>
            <a:pPr lvl="0">
              <a:lnSpc>
                <a:spcPct val="80000"/>
              </a:lnSpc>
              <a:defRPr sz="1800"/>
            </a:pPr>
            <a:r>
              <a:rPr sz="3200" dirty="0"/>
              <a:t>blue edges show direct protein-protein interactions</a:t>
            </a:r>
          </a:p>
          <a:p>
            <a:pPr lvl="0">
              <a:lnSpc>
                <a:spcPct val="80000"/>
              </a:lnSpc>
              <a:defRPr sz="1800"/>
            </a:pPr>
            <a:r>
              <a:rPr sz="3200" dirty="0"/>
              <a:t>yellow edges show interactions in which one protein binds to DNA and affects the expression of another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Significance of the Genomics Revolution</a:t>
            </a:r>
          </a:p>
        </p:txBody>
      </p:sp>
      <p:sp>
        <p:nvSpPr>
          <p:cNvPr id="454" name="Shape 4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>
            <a:normAutofit/>
          </a:bodyPr>
          <a:lstStyle/>
          <a:p>
            <a:pPr marL="214841" lvl="0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lang="en-US" sz="2400" dirty="0"/>
              <a:t>D</a:t>
            </a:r>
            <a:r>
              <a:rPr sz="2400" dirty="0" smtClean="0"/>
              <a:t>ata </a:t>
            </a:r>
            <a:r>
              <a:rPr sz="2400" dirty="0"/>
              <a:t>driven biology</a:t>
            </a:r>
          </a:p>
          <a:p>
            <a:pPr marL="472651" lvl="1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sz="2400" dirty="0"/>
              <a:t>functional genomics</a:t>
            </a:r>
          </a:p>
          <a:p>
            <a:pPr marL="472651" lvl="1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sz="2400" dirty="0"/>
              <a:t>comparative genomics</a:t>
            </a:r>
          </a:p>
          <a:p>
            <a:pPr marL="472651" lvl="1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sz="2400" dirty="0"/>
              <a:t>systems biology</a:t>
            </a:r>
          </a:p>
          <a:p>
            <a:pPr marL="214841" lvl="0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lang="en-US" sz="2400" dirty="0"/>
              <a:t>M</a:t>
            </a:r>
            <a:r>
              <a:rPr sz="2400" dirty="0" smtClean="0"/>
              <a:t>olecular </a:t>
            </a:r>
            <a:r>
              <a:rPr sz="2400" dirty="0"/>
              <a:t>medicine</a:t>
            </a:r>
          </a:p>
          <a:p>
            <a:pPr marL="472651" lvl="1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sz="2400" dirty="0"/>
              <a:t>identification of genetic components of various maladies</a:t>
            </a:r>
          </a:p>
          <a:p>
            <a:pPr marL="472651" lvl="1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sz="2400" dirty="0"/>
              <a:t>diagnosis/prognosis from </a:t>
            </a:r>
            <a:r>
              <a:rPr sz="2400" dirty="0" smtClean="0"/>
              <a:t>sequence</a:t>
            </a:r>
            <a:r>
              <a:rPr lang="en-US" sz="2400" dirty="0" smtClean="0"/>
              <a:t> or </a:t>
            </a:r>
            <a:r>
              <a:rPr sz="2400" dirty="0" smtClean="0"/>
              <a:t>expression</a:t>
            </a:r>
            <a:endParaRPr sz="2400" dirty="0"/>
          </a:p>
          <a:p>
            <a:pPr marL="472651" lvl="1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sz="2400" dirty="0"/>
              <a:t>gene </a:t>
            </a:r>
            <a:r>
              <a:rPr sz="2400" dirty="0" smtClean="0"/>
              <a:t>therapy</a:t>
            </a:r>
            <a:endParaRPr lang="en-US" sz="2400" dirty="0" smtClean="0"/>
          </a:p>
          <a:p>
            <a:pPr marL="472651" lvl="1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endParaRPr sz="2400" dirty="0"/>
          </a:p>
          <a:p>
            <a:pPr marL="214841" lvl="0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lang="en-US" sz="2400" dirty="0"/>
              <a:t>P</a:t>
            </a:r>
            <a:r>
              <a:rPr sz="2400" dirty="0" smtClean="0"/>
              <a:t>harmacogenomics</a:t>
            </a:r>
            <a:endParaRPr sz="2400" dirty="0"/>
          </a:p>
          <a:p>
            <a:pPr marL="472651" lvl="1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sz="2400" dirty="0"/>
              <a:t>developing highly targeted drugs</a:t>
            </a:r>
          </a:p>
          <a:p>
            <a:pPr marL="214841" lvl="0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lang="en-US" sz="2400" dirty="0" err="1"/>
              <a:t>T</a:t>
            </a:r>
            <a:r>
              <a:rPr sz="2400" dirty="0" err="1" smtClean="0"/>
              <a:t>oxicogenomics</a:t>
            </a:r>
            <a:endParaRPr sz="2400" dirty="0"/>
          </a:p>
          <a:p>
            <a:pPr marL="472651" lvl="1" indent="-214841" defTabSz="338835">
              <a:lnSpc>
                <a:spcPct val="90000"/>
              </a:lnSpc>
              <a:spcBef>
                <a:spcPts val="2400"/>
              </a:spcBef>
              <a:defRPr sz="1800"/>
            </a:pPr>
            <a:r>
              <a:rPr sz="2400" dirty="0"/>
              <a:t>elucidating which genes are affected by various chemicals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Bioinformatics Revisited</a:t>
            </a:r>
          </a:p>
        </p:txBody>
      </p:sp>
      <p:sp>
        <p:nvSpPr>
          <p:cNvPr id="459" name="Shape 4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996" lvl="0" indent="-270890" defTabSz="461518">
              <a:lnSpc>
                <a:spcPct val="90000"/>
              </a:lnSpc>
              <a:spcBef>
                <a:spcPts val="3300"/>
              </a:spcBef>
              <a:buClr>
                <a:srgbClr val="011279"/>
              </a:buClr>
              <a:buSzTx/>
              <a:buFont typeface="Times New Roman"/>
              <a:buNone/>
              <a:defRPr sz="1800"/>
            </a:pPr>
            <a:r>
              <a:rPr sz="2844" dirty="0"/>
              <a:t>    Representation/storage/retrieval/ analysis of biological data concerning</a:t>
            </a:r>
          </a:p>
          <a:p>
            <a:pPr marL="702310" lvl="1" indent="-351155" defTabSz="461518">
              <a:lnSpc>
                <a:spcPct val="90000"/>
              </a:lnSpc>
              <a:spcBef>
                <a:spcPts val="3300"/>
              </a:spcBef>
              <a:defRPr sz="1800"/>
            </a:pPr>
            <a:r>
              <a:rPr sz="2844" dirty="0"/>
              <a:t>sequences (DNA, protein, RNA)</a:t>
            </a:r>
          </a:p>
          <a:p>
            <a:pPr marL="702310" lvl="1" indent="-351155" defTabSz="461518">
              <a:lnSpc>
                <a:spcPct val="90000"/>
              </a:lnSpc>
              <a:spcBef>
                <a:spcPts val="3300"/>
              </a:spcBef>
              <a:defRPr sz="1800"/>
            </a:pPr>
            <a:r>
              <a:rPr sz="2844" dirty="0"/>
              <a:t>structures (protein, RNA)</a:t>
            </a:r>
          </a:p>
          <a:p>
            <a:pPr marL="702310" lvl="1" indent="-351155" defTabSz="461518">
              <a:lnSpc>
                <a:spcPct val="90000"/>
              </a:lnSpc>
              <a:spcBef>
                <a:spcPts val="3300"/>
              </a:spcBef>
              <a:defRPr sz="1800"/>
            </a:pPr>
            <a:r>
              <a:rPr sz="2844" dirty="0"/>
              <a:t>functions (protein, sequence signals)</a:t>
            </a:r>
          </a:p>
          <a:p>
            <a:pPr marL="702310" lvl="1" indent="-351155" defTabSz="461518">
              <a:lnSpc>
                <a:spcPct val="90000"/>
              </a:lnSpc>
              <a:spcBef>
                <a:spcPts val="3300"/>
              </a:spcBef>
              <a:defRPr sz="1800"/>
            </a:pPr>
            <a:r>
              <a:rPr sz="2844" dirty="0"/>
              <a:t>activity levels (mRNA, protein, metabolites)</a:t>
            </a:r>
          </a:p>
          <a:p>
            <a:pPr marL="702310" lvl="1" indent="-351155" defTabSz="461518">
              <a:lnSpc>
                <a:spcPct val="90000"/>
              </a:lnSpc>
              <a:spcBef>
                <a:spcPts val="3300"/>
              </a:spcBef>
              <a:defRPr sz="1800"/>
            </a:pPr>
            <a:r>
              <a:rPr sz="2844" dirty="0"/>
              <a:t>networks of interactions (metabolic pathways, regulatory pathways, signaling pathways)</a:t>
            </a:r>
          </a:p>
          <a:p>
            <a:pPr marL="438442" lvl="0" indent="-406336" defTabSz="461518">
              <a:lnSpc>
                <a:spcPct val="90000"/>
              </a:lnSpc>
              <a:spcBef>
                <a:spcPts val="3300"/>
              </a:spcBef>
              <a:buClr>
                <a:srgbClr val="011279"/>
              </a:buClr>
              <a:buSzPct val="100000"/>
              <a:buFont typeface="Monotype Sorts"/>
              <a:buChar char=""/>
              <a:defRPr sz="1800"/>
            </a:pPr>
            <a:r>
              <a:rPr sz="2844" dirty="0"/>
              <a:t>of/among biomolecules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90310" y="1228231"/>
            <a:ext cx="7658384" cy="8435059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DNA strand: polymer of nucleotides</a:t>
            </a:r>
          </a:p>
        </p:txBody>
      </p:sp>
      <p:pic>
        <p:nvPicPr>
          <p:cNvPr id="122" name="514px-DNA_chemical_structur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638" y="2154238"/>
            <a:ext cx="7023056" cy="759936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7140005" y="3663444"/>
            <a:ext cx="5464963" cy="375434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in double-stranded DNA</a:t>
            </a:r>
          </a:p>
          <a:p>
            <a:pPr marL="783590" lvl="1" indent="-285750">
              <a:buClr>
                <a:srgbClr val="007600"/>
              </a:buClr>
              <a:buSzTx/>
              <a:buFont typeface="Times New Roman"/>
              <a:buNone/>
              <a:defRPr sz="1800"/>
            </a:pPr>
            <a:r>
              <a:rPr sz="3600" dirty="0"/>
              <a:t>A always bonds to T</a:t>
            </a:r>
          </a:p>
          <a:p>
            <a:pPr marL="783590" lvl="1" indent="-285750">
              <a:buClr>
                <a:srgbClr val="007600"/>
              </a:buClr>
              <a:buSzTx/>
              <a:buFont typeface="Times New Roman"/>
              <a:buNone/>
              <a:defRPr sz="1800"/>
            </a:pPr>
            <a:r>
              <a:rPr sz="3600" dirty="0"/>
              <a:t>C always bonds to 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The Double Helix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952500" y="2809474"/>
            <a:ext cx="11099800" cy="6286500"/>
          </a:xfrm>
          <a:prstGeom prst="rect">
            <a:avLst/>
          </a:prstGeom>
        </p:spPr>
        <p:txBody>
          <a:bodyPr/>
          <a:lstStyle/>
          <a:p>
            <a:pPr marL="391159" lvl="0" indent="-391159" defTabSz="514095">
              <a:lnSpc>
                <a:spcPct val="90000"/>
              </a:lnSpc>
              <a:spcBef>
                <a:spcPts val="3600"/>
              </a:spcBef>
              <a:defRPr sz="1800"/>
            </a:pPr>
            <a:r>
              <a:rPr sz="3168" dirty="0"/>
              <a:t>each strand of DNA has a “direction”</a:t>
            </a:r>
          </a:p>
          <a:p>
            <a:pPr marL="782319" lvl="1" indent="-391159" defTabSz="514095">
              <a:lnSpc>
                <a:spcPct val="90000"/>
              </a:lnSpc>
              <a:spcBef>
                <a:spcPts val="3600"/>
              </a:spcBef>
              <a:defRPr sz="1800"/>
            </a:pPr>
            <a:r>
              <a:rPr sz="3168" dirty="0"/>
              <a:t>at one end, the terminal carbon atom in the backbone is the 5’ carbon atom of the terminal sugar</a:t>
            </a:r>
          </a:p>
          <a:p>
            <a:pPr marL="782319" lvl="1" indent="-391159" defTabSz="514095">
              <a:lnSpc>
                <a:spcPct val="90000"/>
              </a:lnSpc>
              <a:spcBef>
                <a:spcPts val="3600"/>
              </a:spcBef>
              <a:defRPr sz="1800"/>
            </a:pPr>
            <a:r>
              <a:rPr sz="3168" dirty="0"/>
              <a:t>at the other end, the terminal carbon atom is the 3’ carbon atom of the terminal sugar</a:t>
            </a:r>
          </a:p>
          <a:p>
            <a:pPr marL="391159" lvl="0" indent="-391159" defTabSz="514095">
              <a:lnSpc>
                <a:spcPct val="90000"/>
              </a:lnSpc>
              <a:spcBef>
                <a:spcPts val="3600"/>
              </a:spcBef>
              <a:defRPr sz="1800"/>
            </a:pPr>
            <a:r>
              <a:rPr sz="3168" dirty="0"/>
              <a:t>therefore we can talk about the 5’ and the 3’ ends of a DNA strand</a:t>
            </a:r>
          </a:p>
          <a:p>
            <a:pPr marL="391159" lvl="0" indent="-391159" defTabSz="514095">
              <a:lnSpc>
                <a:spcPct val="90000"/>
              </a:lnSpc>
              <a:spcBef>
                <a:spcPts val="3600"/>
              </a:spcBef>
              <a:defRPr sz="1800"/>
            </a:pPr>
            <a:r>
              <a:rPr sz="3168" dirty="0"/>
              <a:t>in a double helix, the strands are antiparallel (arrows drawn from the 5’ end to the 3’ end go in opposite directions)</a:t>
            </a:r>
          </a:p>
        </p:txBody>
      </p:sp>
      <p:pic>
        <p:nvPicPr>
          <p:cNvPr id="4" name="Picture 3" descr="0322_DNA_Nucleot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3" r="66328" b="48821"/>
          <a:stretch/>
        </p:blipFill>
        <p:spPr>
          <a:xfrm>
            <a:off x="10228782" y="204197"/>
            <a:ext cx="2578667" cy="36368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 smtClean="0"/>
              <a:t>DNA</a:t>
            </a:r>
            <a:r>
              <a:rPr lang="en-US" sz="8000" dirty="0" smtClean="0"/>
              <a:t> dimensions</a:t>
            </a:r>
            <a:endParaRPr sz="8000" dirty="0"/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92" name="DNA_Overview.png"/>
          <p:cNvPicPr/>
          <p:nvPr/>
        </p:nvPicPr>
        <p:blipFill>
          <a:blip r:embed="rId2">
            <a:extLst/>
          </a:blip>
          <a:srcRect l="3645" b="1300"/>
          <a:stretch>
            <a:fillRect/>
          </a:stretch>
        </p:blipFill>
        <p:spPr>
          <a:xfrm rot="5400000">
            <a:off x="4043673" y="-1223710"/>
            <a:ext cx="5028085" cy="12894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89921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20050</TotalTime>
  <Words>3018</Words>
  <Application>Microsoft Macintosh PowerPoint</Application>
  <PresentationFormat>Custom</PresentationFormat>
  <Paragraphs>422</Paragraphs>
  <Slides>62</Slides>
  <Notes>26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White</vt:lpstr>
      <vt:lpstr>Molecular Biology 101</vt:lpstr>
      <vt:lpstr>Levels of the biological hierarchy</vt:lpstr>
      <vt:lpstr>The Central Dogma</vt:lpstr>
      <vt:lpstr>DNA</vt:lpstr>
      <vt:lpstr>Nucleotides: the subunits of DNA</vt:lpstr>
      <vt:lpstr>The four DNA bases</vt:lpstr>
      <vt:lpstr>DNA strand: polymer of nucleotides</vt:lpstr>
      <vt:lpstr>The Double Helix</vt:lpstr>
      <vt:lpstr>DNA dimensions</vt:lpstr>
      <vt:lpstr>PowerPoint Presentation</vt:lpstr>
      <vt:lpstr>PowerPoint Presentation</vt:lpstr>
      <vt:lpstr>Chromosomes</vt:lpstr>
      <vt:lpstr>PowerPoint Presentation</vt:lpstr>
      <vt:lpstr>Human Chromosomes</vt:lpstr>
      <vt:lpstr>Genomes</vt:lpstr>
      <vt:lpstr>The Central Dogma</vt:lpstr>
      <vt:lpstr>Examples of proteins</vt:lpstr>
      <vt:lpstr>Space-Filling Model of Hexokinase </vt:lpstr>
      <vt:lpstr>EcoRI – restriction enzyme</vt:lpstr>
      <vt:lpstr>Hemoglobin </vt:lpstr>
      <vt:lpstr>Hemoglobin: carrier of oxygen</vt:lpstr>
      <vt:lpstr>Mutant β-globin → Sickle blood cells</vt:lpstr>
      <vt:lpstr>Normal blood flow</vt:lpstr>
      <vt:lpstr>Sickle cell complications</vt:lpstr>
      <vt:lpstr>Protein: polymers of amino acids</vt:lpstr>
      <vt:lpstr>Proteins</vt:lpstr>
      <vt:lpstr>Amino Acids</vt:lpstr>
      <vt:lpstr>The alphabet of protein: 20 amino acids</vt:lpstr>
      <vt:lpstr>Amino Acid Sequence of Hexokinase</vt:lpstr>
      <vt:lpstr>Nucleotides vs. Amino Acids</vt:lpstr>
      <vt:lpstr>The inaccessible code</vt:lpstr>
      <vt:lpstr>The Central Dogma</vt:lpstr>
      <vt:lpstr>Transcription</vt:lpstr>
      <vt:lpstr>Transcription</vt:lpstr>
      <vt:lpstr>Transcription: DNA→RNA</vt:lpstr>
      <vt:lpstr>RNA vs. DNA structure</vt:lpstr>
      <vt:lpstr>The Genetic Code</vt:lpstr>
      <vt:lpstr>PowerPoint Presentation</vt:lpstr>
      <vt:lpstr>Translation</vt:lpstr>
      <vt:lpstr>Codons and Reading Frames</vt:lpstr>
      <vt:lpstr>Translation</vt:lpstr>
      <vt:lpstr>PowerPoint Presentation</vt:lpstr>
      <vt:lpstr>Genes</vt:lpstr>
      <vt:lpstr>Gene Density</vt:lpstr>
      <vt:lpstr>RNA Processing in Eukaryotes</vt:lpstr>
      <vt:lpstr>RNA Splicing</vt:lpstr>
      <vt:lpstr>Protein Synthesis in Eukaryotes vs. Prokaryotes</vt:lpstr>
      <vt:lpstr>RNA Genes</vt:lpstr>
      <vt:lpstr>The Dynamics of Cells</vt:lpstr>
      <vt:lpstr>Overview of the E. coli  Metabolic Pathway Map</vt:lpstr>
      <vt:lpstr>The Metabolic Pathway for Synthesizing the Amino Acid Alanine</vt:lpstr>
      <vt:lpstr>Gene Regulation Example: the lac Operon</vt:lpstr>
      <vt:lpstr>Gene Regulation Example: the lac Operon</vt:lpstr>
      <vt:lpstr>Gene Regulation Example: the lac Operon</vt:lpstr>
      <vt:lpstr>Gene Regulation Example: the lac Operon</vt:lpstr>
      <vt:lpstr>Selected milestones in genome sequencing</vt:lpstr>
      <vt:lpstr>But Wait, There’s More…</vt:lpstr>
      <vt:lpstr>More Data:  High-Throughput Experiments</vt:lpstr>
      <vt:lpstr>PowerPoint Presentation</vt:lpstr>
      <vt:lpstr>More Data: Interactions</vt:lpstr>
      <vt:lpstr>Significance of the Genomics Revolution</vt:lpstr>
      <vt:lpstr>Bioinformatics Revisited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Biology 101</dc:title>
  <cp:lastModifiedBy>Irene Ong</cp:lastModifiedBy>
  <cp:revision>80</cp:revision>
  <dcterms:modified xsi:type="dcterms:W3CDTF">2017-09-12T14:17:13Z</dcterms:modified>
</cp:coreProperties>
</file>